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9" r:id="rId2"/>
    <p:sldId id="278" r:id="rId3"/>
    <p:sldId id="256" r:id="rId4"/>
    <p:sldId id="264" r:id="rId5"/>
    <p:sldId id="258" r:id="rId6"/>
    <p:sldId id="259" r:id="rId7"/>
    <p:sldId id="260" r:id="rId8"/>
    <p:sldId id="280" r:id="rId9"/>
    <p:sldId id="270" r:id="rId10"/>
    <p:sldId id="273" r:id="rId11"/>
    <p:sldId id="274" r:id="rId12"/>
    <p:sldId id="275" r:id="rId13"/>
    <p:sldId id="276" r:id="rId14"/>
    <p:sldId id="277" r:id="rId15"/>
    <p:sldId id="265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3" r:id="rId27"/>
    <p:sldId id="294" r:id="rId28"/>
    <p:sldId id="295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1" r:id="rId43"/>
    <p:sldId id="312" r:id="rId44"/>
    <p:sldId id="310" r:id="rId45"/>
    <p:sldId id="313" r:id="rId46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F7F0433B-CA05-4B22-8F12-B52913FFFB6F}">
          <p14:sldIdLst>
            <p14:sldId id="279"/>
            <p14:sldId id="278"/>
            <p14:sldId id="256"/>
            <p14:sldId id="264"/>
            <p14:sldId id="258"/>
            <p14:sldId id="259"/>
            <p14:sldId id="260"/>
            <p14:sldId id="280"/>
            <p14:sldId id="270"/>
            <p14:sldId id="273"/>
            <p14:sldId id="274"/>
            <p14:sldId id="275"/>
            <p14:sldId id="276"/>
            <p14:sldId id="277"/>
            <p14:sldId id="265"/>
          </p14:sldIdLst>
        </p14:section>
        <p14:section name="начало" id="{F485EE5F-ABA8-4EC9-A443-76E7A3ABBDE4}">
          <p14:sldIdLst>
            <p14:sldId id="282"/>
          </p14:sldIdLst>
        </p14:section>
        <p14:section name="HC-SR04 сензор" id="{13C65D0F-EEA4-45F7-9399-34E7EE4AEDD5}">
          <p14:sldIdLst>
            <p14:sldId id="283"/>
            <p14:sldId id="284"/>
          </p14:sldIdLst>
        </p14:section>
        <p14:section name="Неозаглавена секция" id="{D8EDE457-BDB9-472B-8257-C44C02318B5E}">
          <p14:sldIdLst>
            <p14:sldId id="285"/>
          </p14:sldIdLst>
        </p14:section>
        <p14:section name="Arduino Uno Rev3" id="{7B2FE478-6D53-427F-9F64-9DB0F7EE6A66}">
          <p14:sldIdLst>
            <p14:sldId id="286"/>
            <p14:sldId id="287"/>
            <p14:sldId id="288"/>
          </p14:sldIdLst>
        </p14:section>
        <p14:section name="BREADBOARD" id="{56182816-8B22-40A6-88A7-98C8526FACC8}">
          <p14:sldIdLst>
            <p14:sldId id="289"/>
            <p14:sldId id="290"/>
            <p14:sldId id="291"/>
          </p14:sldIdLst>
        </p14:section>
        <p14:section name="JUMPER WIRES" id="{BD482D7F-1266-4826-A60A-0960F9B28DA2}">
          <p14:sldIdLst>
            <p14:sldId id="293"/>
            <p14:sldId id="294"/>
            <p14:sldId id="295"/>
          </p14:sldIdLst>
        </p14:section>
        <p14:section name="USB кабел A/B" id="{1C9AC127-A118-4FC5-A503-D51C7F3B4933}">
          <p14:sldIdLst>
            <p14:sldId id="297"/>
            <p14:sldId id="298"/>
            <p14:sldId id="299"/>
          </p14:sldIdLst>
        </p14:section>
        <p14:section name="Неозаглавена секция" id="{CE83FD05-68F4-49CB-B1CC-A31B75B10016}">
          <p14:sldIdLst>
            <p14:sldId id="300"/>
          </p14:sldIdLst>
        </p14:section>
        <p14:section name="Display" id="{47D5379A-203B-462C-8AE0-6CD96ABFD775}">
          <p14:sldIdLst>
            <p14:sldId id="301"/>
            <p14:sldId id="302"/>
          </p14:sldIdLst>
        </p14:section>
        <p14:section name="Сглобяване" id="{87B94F56-F1F0-4A12-9FF1-FF5DCF5A796B}">
          <p14:sldIdLst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2"/>
            <p14:sldId id="310"/>
            <p14:sldId id="313"/>
          </p14:sldIdLst>
        </p14:section>
        <p14:section name="Приключване на ефектите" id="{C44F2BFC-8C18-42FE-9E40-FA49663BEF4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059"/>
    <a:srgbClr val="FFFFFF"/>
    <a:srgbClr val="0097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032" autoAdjust="0"/>
  </p:normalViewPr>
  <p:slideViewPr>
    <p:cSldViewPr snapToGrid="0">
      <p:cViewPr varScale="1">
        <p:scale>
          <a:sx n="65" d="100"/>
          <a:sy n="65" d="100"/>
        </p:scale>
        <p:origin x="944" y="38"/>
      </p:cViewPr>
      <p:guideLst>
        <p:guide orient="horz" pos="2160"/>
        <p:guide pos="23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D92E4-C2BE-4DB4-A25F-1601844438D6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D488E-15EB-4B85-9F82-714734478AB8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562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03055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34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377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547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75E7-84E7-FE6F-EDC0-0914D5E5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81CF1F1E-DFC2-4478-6DF9-5DA665ACD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A8B80F35-591C-B54C-703D-2181A98998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1E0DBC15-E174-9D25-2633-D0175FA452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419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22130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4039A-05F5-9044-3DAF-1092F1901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34B3A2F4-BCCF-FCE4-BCCF-6E1EA4499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D198DB7D-D3CD-2F57-7EFE-6009428E1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1F0C81FE-ADEB-51C7-9461-2E049B9DD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789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4538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B3AAB-3921-039C-22E5-401336389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>
            <a:extLst>
              <a:ext uri="{FF2B5EF4-FFF2-40B4-BE49-F238E27FC236}">
                <a16:creationId xmlns:a16="http://schemas.microsoft.com/office/drawing/2014/main" id="{A2535166-577C-23BB-F2C1-AC3195BB0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>
            <a:extLst>
              <a:ext uri="{FF2B5EF4-FFF2-40B4-BE49-F238E27FC236}">
                <a16:creationId xmlns:a16="http://schemas.microsoft.com/office/drawing/2014/main" id="{40751BF6-53AA-EE1D-F0FE-13E0F8AC6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0A0D7F40-B086-4D26-0BC6-8678A34A6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907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801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D488E-15EB-4B85-9F82-714734478AB8}" type="slidenum">
              <a:rPr lang="bg-BG" smtClean="0"/>
              <a:t>28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65447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6F36E34C-083E-B7E0-83C4-14B7DD83C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Подзаглавие 2">
            <a:extLst>
              <a:ext uri="{FF2B5EF4-FFF2-40B4-BE49-F238E27FC236}">
                <a16:creationId xmlns:a16="http://schemas.microsoft.com/office/drawing/2014/main" id="{6EF49747-0CBF-1440-21C7-F79E44EE8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88F99C99-B616-DC89-EAE8-C6DFBDD10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1B7A3F7-9A07-3499-BC09-5EF10DA26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1041E4F-EEEB-C95E-4082-D5B1157AA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9294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16EFEF02-ADA2-D0BB-648B-6A541D449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41A95A61-CA77-0B08-9B69-487AB4310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53EAA101-8BF4-43B4-B771-C72DAF1B3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7C8E9850-7EB2-4B03-E084-3BB07D53A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C7D73370-E81E-EA1D-11EC-CE13A0D10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436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>
            <a:extLst>
              <a:ext uri="{FF2B5EF4-FFF2-40B4-BE49-F238E27FC236}">
                <a16:creationId xmlns:a16="http://schemas.microsoft.com/office/drawing/2014/main" id="{FF389A41-F885-EE53-8E4A-4FBAA3A04E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вертикален текст 2">
            <a:extLst>
              <a:ext uri="{FF2B5EF4-FFF2-40B4-BE49-F238E27FC236}">
                <a16:creationId xmlns:a16="http://schemas.microsoft.com/office/drawing/2014/main" id="{D1296E95-BFB0-FE8F-BBBA-BE84B6DC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CBE0DDF7-0B08-6160-1E59-168506786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505CB1F1-9F31-C2D0-F4C6-A2328CC9C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A774A32B-942F-C232-467A-59D472FF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7590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F7923FF3-45D3-D8C4-7AB3-095D9E420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96C08A3-65F0-AEF3-CDCA-B18AE5830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2BA40A6E-6758-31D5-5E60-76FDD8FD0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85EBBDD8-B6FE-6F34-CE21-CE4D425E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6656E89F-4EAD-B91B-D470-35FFB9DF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3764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разд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D4482941-1792-2221-83D0-FA9284AF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D43C50D7-1C73-A131-1179-CB753CF4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9EC53B61-DEBF-2A88-7D6E-D47514DC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CC2406F6-DED4-7435-52A3-DFAB0A4F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4219342C-B7DC-4F55-3FDE-D0B9C30FA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26078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7567577C-F813-D4E0-A1BA-0F20D7DF1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9F65703A-A0E1-D045-9B9D-FFEA084B66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10494AAD-9BFD-E3D0-543F-CD8A769825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8124A9F6-CC33-72E1-C148-0AEF9994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4498850F-B2C7-E23A-E0FE-5608F89B3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EB4971D3-1853-AB73-DFFA-8642CD13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052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88F7424B-21C8-7E21-5C69-02DEC9333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4E54C39F-CABB-31D0-655E-01ADBF3AC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>
            <a:extLst>
              <a:ext uri="{FF2B5EF4-FFF2-40B4-BE49-F238E27FC236}">
                <a16:creationId xmlns:a16="http://schemas.microsoft.com/office/drawing/2014/main" id="{F6438CF5-10B3-5191-6C47-1ED296C38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5" name="Текстов контейнер 4">
            <a:extLst>
              <a:ext uri="{FF2B5EF4-FFF2-40B4-BE49-F238E27FC236}">
                <a16:creationId xmlns:a16="http://schemas.microsoft.com/office/drawing/2014/main" id="{02F6D920-EB6A-4E76-F68E-7521698F94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>
            <a:extLst>
              <a:ext uri="{FF2B5EF4-FFF2-40B4-BE49-F238E27FC236}">
                <a16:creationId xmlns:a16="http://schemas.microsoft.com/office/drawing/2014/main" id="{D435B626-2294-5F91-A1AB-2503280D2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7" name="Контейнер за дата 6">
            <a:extLst>
              <a:ext uri="{FF2B5EF4-FFF2-40B4-BE49-F238E27FC236}">
                <a16:creationId xmlns:a16="http://schemas.microsoft.com/office/drawing/2014/main" id="{D9BA6940-B91F-9A68-0BC5-4B0FED349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8" name="Контейнер за долния колонтитул 7">
            <a:extLst>
              <a:ext uri="{FF2B5EF4-FFF2-40B4-BE49-F238E27FC236}">
                <a16:creationId xmlns:a16="http://schemas.microsoft.com/office/drawing/2014/main" id="{55ADD3D5-5EB7-D510-6AA0-B99DBADA5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Контейнер за номер на слайда 8">
            <a:extLst>
              <a:ext uri="{FF2B5EF4-FFF2-40B4-BE49-F238E27FC236}">
                <a16:creationId xmlns:a16="http://schemas.microsoft.com/office/drawing/2014/main" id="{074A2286-0EE4-C132-1608-3D7C1A6E4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3173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1FE6810-636E-393F-B367-B6F04910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дата 2">
            <a:extLst>
              <a:ext uri="{FF2B5EF4-FFF2-40B4-BE49-F238E27FC236}">
                <a16:creationId xmlns:a16="http://schemas.microsoft.com/office/drawing/2014/main" id="{888BF874-846F-33F5-03B2-A346FBDFF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4" name="Контейнер за долния колонтитул 3">
            <a:extLst>
              <a:ext uri="{FF2B5EF4-FFF2-40B4-BE49-F238E27FC236}">
                <a16:creationId xmlns:a16="http://schemas.microsoft.com/office/drawing/2014/main" id="{40EBA925-8FAB-EB67-65E1-DFDBB750A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Контейнер за номер на слайда 4">
            <a:extLst>
              <a:ext uri="{FF2B5EF4-FFF2-40B4-BE49-F238E27FC236}">
                <a16:creationId xmlns:a16="http://schemas.microsoft.com/office/drawing/2014/main" id="{8999352E-176A-11A5-185D-ECDBDBA6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704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>
            <a:extLst>
              <a:ext uri="{FF2B5EF4-FFF2-40B4-BE49-F238E27FC236}">
                <a16:creationId xmlns:a16="http://schemas.microsoft.com/office/drawing/2014/main" id="{986D0A87-D5B6-3BFC-DA45-F4F4412F5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3" name="Контейнер за долния колонтитул 2">
            <a:extLst>
              <a:ext uri="{FF2B5EF4-FFF2-40B4-BE49-F238E27FC236}">
                <a16:creationId xmlns:a16="http://schemas.microsoft.com/office/drawing/2014/main" id="{95F551D4-30E1-81DC-B240-8D1A4DD2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Контейнер за номер на слайда 3">
            <a:extLst>
              <a:ext uri="{FF2B5EF4-FFF2-40B4-BE49-F238E27FC236}">
                <a16:creationId xmlns:a16="http://schemas.microsoft.com/office/drawing/2014/main" id="{E0DE7CED-E2A1-4E3B-3529-43308D0A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6827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33FC4E44-7481-8D26-CF0A-B6A6D07E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1112067E-04D6-C03E-3CF2-83BD19B4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300B32B-EF2D-B87F-B95D-ADDD61DFC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11953EC3-CD66-E346-662F-D4112ADAB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32934183-FF76-9335-8590-4EE530ED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7095BFDF-63CA-4CA9-C608-08C3B2245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5249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23F4E44E-C780-793C-19D1-76C49225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</a:p>
        </p:txBody>
      </p:sp>
      <p:sp>
        <p:nvSpPr>
          <p:cNvPr id="3" name="Контейнер за картина 2">
            <a:extLst>
              <a:ext uri="{FF2B5EF4-FFF2-40B4-BE49-F238E27FC236}">
                <a16:creationId xmlns:a16="http://schemas.microsoft.com/office/drawing/2014/main" id="{B0E68B64-794F-46E4-8AEA-69D6E55A4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Текстов контейнер 3">
            <a:extLst>
              <a:ext uri="{FF2B5EF4-FFF2-40B4-BE49-F238E27FC236}">
                <a16:creationId xmlns:a16="http://schemas.microsoft.com/office/drawing/2014/main" id="{FBFF1CC6-51B0-2051-9793-5FD0BA044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>
            <a:extLst>
              <a:ext uri="{FF2B5EF4-FFF2-40B4-BE49-F238E27FC236}">
                <a16:creationId xmlns:a16="http://schemas.microsoft.com/office/drawing/2014/main" id="{39F781E8-92ED-946B-AEE6-C4D5814BC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6" name="Контейнер за долния колонтитул 5">
            <a:extLst>
              <a:ext uri="{FF2B5EF4-FFF2-40B4-BE49-F238E27FC236}">
                <a16:creationId xmlns:a16="http://schemas.microsoft.com/office/drawing/2014/main" id="{0239E9C1-5D1D-D413-432F-C7AF29E7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Контейнер за номер на слайда 6">
            <a:extLst>
              <a:ext uri="{FF2B5EF4-FFF2-40B4-BE49-F238E27FC236}">
                <a16:creationId xmlns:a16="http://schemas.microsoft.com/office/drawing/2014/main" id="{E5D5EF73-48E6-25AC-6D47-269044B35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393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>
            <a:extLst>
              <a:ext uri="{FF2B5EF4-FFF2-40B4-BE49-F238E27FC236}">
                <a16:creationId xmlns:a16="http://schemas.microsoft.com/office/drawing/2014/main" id="{5D24B1A0-0C7D-7530-357A-EF4EC65D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</a:p>
        </p:txBody>
      </p:sp>
      <p:sp>
        <p:nvSpPr>
          <p:cNvPr id="3" name="Текстов контейнер 2">
            <a:extLst>
              <a:ext uri="{FF2B5EF4-FFF2-40B4-BE49-F238E27FC236}">
                <a16:creationId xmlns:a16="http://schemas.microsoft.com/office/drawing/2014/main" id="{E0E26136-FF7E-6807-7FB4-2B01B5F0B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4" name="Контейнер за дата 3">
            <a:extLst>
              <a:ext uri="{FF2B5EF4-FFF2-40B4-BE49-F238E27FC236}">
                <a16:creationId xmlns:a16="http://schemas.microsoft.com/office/drawing/2014/main" id="{0D92D5D1-6B6D-E82F-5EF6-16CAF1252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02495D-5589-46CA-92C8-BC1991B25551}" type="datetimeFigureOut">
              <a:rPr lang="bg-BG" smtClean="0"/>
              <a:t>24.4.2025 г.</a:t>
            </a:fld>
            <a:endParaRPr lang="bg-BG"/>
          </a:p>
        </p:txBody>
      </p:sp>
      <p:sp>
        <p:nvSpPr>
          <p:cNvPr id="5" name="Контейнер за долния колонтитул 4">
            <a:extLst>
              <a:ext uri="{FF2B5EF4-FFF2-40B4-BE49-F238E27FC236}">
                <a16:creationId xmlns:a16="http://schemas.microsoft.com/office/drawing/2014/main" id="{E46845DF-7D49-9260-E972-750319A834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Контейнер за номер на слайда 5">
            <a:extLst>
              <a:ext uri="{FF2B5EF4-FFF2-40B4-BE49-F238E27FC236}">
                <a16:creationId xmlns:a16="http://schemas.microsoft.com/office/drawing/2014/main" id="{72014DCE-F503-8DE9-5129-7A198368C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6696B2-3E45-49FA-B75C-2F904C8000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80581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jpg"/><Relationship Id="rId7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slide" Target="slide17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slide" Target="slide17.xml"/><Relationship Id="rId4" Type="http://schemas.openxmlformats.org/officeDocument/2006/relationships/slide" Target="slide20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17.xml"/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12" Type="http://schemas.openxmlformats.org/officeDocument/2006/relationships/image" Target="../media/image2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image" Target="../media/image35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image" Target="../media/image38.png"/><Relationship Id="rId18" Type="http://schemas.openxmlformats.org/officeDocument/2006/relationships/image" Target="../media/image26.png"/><Relationship Id="rId3" Type="http://schemas.openxmlformats.org/officeDocument/2006/relationships/image" Target="../media/image18.jpg"/><Relationship Id="rId7" Type="http://schemas.openxmlformats.org/officeDocument/2006/relationships/image" Target="../media/image32.png"/><Relationship Id="rId12" Type="http://schemas.openxmlformats.org/officeDocument/2006/relationships/image" Target="../media/image35.png"/><Relationship Id="rId17" Type="http://schemas.openxmlformats.org/officeDocument/2006/relationships/slide" Target="slide1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26.xml"/><Relationship Id="rId5" Type="http://schemas.openxmlformats.org/officeDocument/2006/relationships/slide" Target="slide20.xml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2.png"/><Relationship Id="rId1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slide" Target="slide29.xml"/><Relationship Id="rId3" Type="http://schemas.openxmlformats.org/officeDocument/2006/relationships/image" Target="../media/image25.png"/><Relationship Id="rId7" Type="http://schemas.openxmlformats.org/officeDocument/2006/relationships/slide" Target="slide23.xml"/><Relationship Id="rId12" Type="http://schemas.openxmlformats.org/officeDocument/2006/relationships/image" Target="../media/image38.png"/><Relationship Id="rId17" Type="http://schemas.openxmlformats.org/officeDocument/2006/relationships/image" Target="../media/image26.png"/><Relationship Id="rId2" Type="http://schemas.openxmlformats.org/officeDocument/2006/relationships/image" Target="../media/image18.jpg"/><Relationship Id="rId16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5" Type="http://schemas.openxmlformats.org/officeDocument/2006/relationships/image" Target="../media/image26.png"/><Relationship Id="rId10" Type="http://schemas.openxmlformats.org/officeDocument/2006/relationships/slide" Target="slide26.xml"/><Relationship Id="rId4" Type="http://schemas.openxmlformats.org/officeDocument/2006/relationships/slide" Target="slide20.xml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6466-254A-929A-A712-C126EF73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на открито, дърво, растение, трев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9E138AC-42C3-8CDB-E807-DC7E77FC1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7500C4FA-41E6-D4E9-2ED8-B24013737F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bg-BG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022C62FA-90D4-EB4D-21B4-B79EEF0FC874}"/>
              </a:ext>
            </a:extLst>
          </p:cNvPr>
          <p:cNvSpPr txBox="1"/>
          <p:nvPr/>
        </p:nvSpPr>
        <p:spPr>
          <a:xfrm>
            <a:off x="2663686" y="-2212538"/>
            <a:ext cx="6864626" cy="2646878"/>
          </a:xfrm>
          <a:prstGeom prst="rect">
            <a:avLst/>
          </a:prstGeom>
          <a:noFill/>
          <a:scene3d>
            <a:camera prst="orthographicFront">
              <a:rot lat="203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0376233" lon="21598663" rev="21593593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6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от</a:t>
            </a:r>
            <a:r>
              <a:rPr lang="bg-BG" sz="115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 ППМГ</a:t>
            </a:r>
            <a:r>
              <a:rPr lang="en-US" sz="16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 </a:t>
            </a:r>
            <a:endParaRPr lang="bg-BG" sz="16600" dirty="0">
              <a:ln w="57150">
                <a:solidFill>
                  <a:schemeClr val="accent3">
                    <a:lumMod val="50000"/>
                  </a:schemeClr>
                </a:solidFill>
              </a:ln>
              <a:solidFill>
                <a:srgbClr val="FFC0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3288E6A1-CD4F-9C8F-1BA2-A09A5D426AB2}"/>
              </a:ext>
            </a:extLst>
          </p:cNvPr>
          <p:cNvSpPr txBox="1"/>
          <p:nvPr/>
        </p:nvSpPr>
        <p:spPr>
          <a:xfrm>
            <a:off x="-6964461" y="2644170"/>
            <a:ext cx="9004853" cy="1569660"/>
          </a:xfrm>
          <a:prstGeom prst="rect">
            <a:avLst/>
          </a:prstGeom>
          <a:noFill/>
          <a:scene3d>
            <a:camera prst="orthographicFront">
              <a:rot lat="20699984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21594000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9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„НАНЧО</a:t>
            </a:r>
            <a:r>
              <a:rPr lang="en-US" sz="9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 </a:t>
            </a:r>
            <a:endParaRPr lang="bg-BG" sz="9600" dirty="0">
              <a:ln w="57150">
                <a:solidFill>
                  <a:schemeClr val="accent3">
                    <a:lumMod val="50000"/>
                  </a:schemeClr>
                </a:solidFill>
              </a:ln>
              <a:solidFill>
                <a:srgbClr val="FFC0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2B2722CF-A103-E19E-E75A-90EC0F720D1F}"/>
              </a:ext>
            </a:extLst>
          </p:cNvPr>
          <p:cNvSpPr txBox="1"/>
          <p:nvPr/>
        </p:nvSpPr>
        <p:spPr>
          <a:xfrm>
            <a:off x="9528312" y="2644170"/>
            <a:ext cx="12191999" cy="1569660"/>
          </a:xfrm>
          <a:prstGeom prst="rect">
            <a:avLst/>
          </a:prstGeom>
          <a:noFill/>
          <a:scene3d>
            <a:camera prst="orthographicFront">
              <a:rot lat="203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1593999" lon="21593999" rev="21333407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9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ПОПОВИЧ“</a:t>
            </a:r>
          </a:p>
        </p:txBody>
      </p:sp>
      <p:pic>
        <p:nvPicPr>
          <p:cNvPr id="14" name="Графика 13">
            <a:extLst>
              <a:ext uri="{FF2B5EF4-FFF2-40B4-BE49-F238E27FC236}">
                <a16:creationId xmlns:a16="http://schemas.microsoft.com/office/drawing/2014/main" id="{0A9501C7-929F-B64C-8AFE-C48AB57E4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l="-1126" t="-1966" r="75484"/>
          <a:stretch/>
        </p:blipFill>
        <p:spPr>
          <a:xfrm>
            <a:off x="-1804408" y="-1699410"/>
            <a:ext cx="2090834" cy="2014330"/>
          </a:xfrm>
          <a:prstGeom prst="rect">
            <a:avLst/>
          </a:prstGeom>
        </p:spPr>
      </p:pic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7A575E7B-3EC2-AADE-852D-1B6FE2B37FC5}"/>
              </a:ext>
            </a:extLst>
          </p:cNvPr>
          <p:cNvSpPr txBox="1"/>
          <p:nvPr/>
        </p:nvSpPr>
        <p:spPr>
          <a:xfrm>
            <a:off x="1361562" y="6858000"/>
            <a:ext cx="9468874" cy="1446550"/>
          </a:xfrm>
          <a:prstGeom prst="rect">
            <a:avLst/>
          </a:prstGeom>
          <a:noFill/>
          <a:scene3d>
            <a:camera prst="orthographicFront">
              <a:rot lat="206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1200001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88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ПРЕДСТАВЯТ:</a:t>
            </a:r>
          </a:p>
        </p:txBody>
      </p:sp>
      <p:sp>
        <p:nvSpPr>
          <p:cNvPr id="12" name="Текстово поле 15">
            <a:extLst>
              <a:ext uri="{FF2B5EF4-FFF2-40B4-BE49-F238E27FC236}">
                <a16:creationId xmlns:a16="http://schemas.microsoft.com/office/drawing/2014/main" id="{593D6990-5286-BD4E-0721-129BD8720F56}"/>
              </a:ext>
            </a:extLst>
          </p:cNvPr>
          <p:cNvSpPr txBox="1"/>
          <p:nvPr/>
        </p:nvSpPr>
        <p:spPr>
          <a:xfrm>
            <a:off x="1361562" y="-3445743"/>
            <a:ext cx="9468874" cy="2123658"/>
          </a:xfrm>
          <a:prstGeom prst="rect">
            <a:avLst/>
          </a:prstGeom>
          <a:noFill/>
          <a:scene3d>
            <a:camera prst="orthographicFront">
              <a:rot lat="206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1200001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66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Георги Димитров и Баран Неждетов</a:t>
            </a:r>
            <a:endParaRPr lang="en-US" sz="6600" dirty="0">
              <a:ln w="57150"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79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цветност,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43770CF-1608-9430-D8A0-02F59F89B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6"/>
          <a:stretch/>
        </p:blipFill>
        <p:spPr>
          <a:xfrm>
            <a:off x="0" y="-14748"/>
            <a:ext cx="2304329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5DE5BBC9-94D0-D62D-B278-006CF18636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tx1">
                  <a:alpha val="53000"/>
                </a:schemeClr>
              </a:gs>
              <a:gs pos="19000">
                <a:schemeClr val="tx1">
                  <a:lumMod val="0"/>
                </a:schemeClr>
              </a:gs>
              <a:gs pos="94000">
                <a:schemeClr val="tx1">
                  <a:alpha val="2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94F7BF1F-4EF5-0FF0-C76E-6355E9AEB9CB}"/>
              </a:ext>
            </a:extLst>
          </p:cNvPr>
          <p:cNvSpPr/>
          <p:nvPr/>
        </p:nvSpPr>
        <p:spPr>
          <a:xfrm>
            <a:off x="-2344154" y="-358346"/>
            <a:ext cx="7418173" cy="7557246"/>
          </a:xfrm>
          <a:prstGeom prst="ellipse">
            <a:avLst/>
          </a:prstGeom>
          <a:noFill/>
          <a:ln>
            <a:gradFill>
              <a:gsLst>
                <a:gs pos="59000">
                  <a:schemeClr val="accent1">
                    <a:lumMod val="45000"/>
                    <a:lumOff val="55000"/>
                    <a:alpha val="1000"/>
                  </a:schemeClr>
                </a:gs>
                <a:gs pos="100000">
                  <a:srgbClr val="002060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bg-BG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505B33-D72E-AF43-9DA3-B50CBBCC1C93}"/>
              </a:ext>
            </a:extLst>
          </p:cNvPr>
          <p:cNvSpPr/>
          <p:nvPr/>
        </p:nvSpPr>
        <p:spPr>
          <a:xfrm>
            <a:off x="-1055995" y="1220774"/>
            <a:ext cx="4201297" cy="4399006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  <a:lumMod val="64000"/>
                  <a:lumOff val="36000"/>
                </a:schemeClr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7E2BEA3D-6D7A-E2B7-00C4-1AF85D6B9F2A}"/>
              </a:ext>
            </a:extLst>
          </p:cNvPr>
          <p:cNvSpPr txBox="1"/>
          <p:nvPr/>
        </p:nvSpPr>
        <p:spPr>
          <a:xfrm>
            <a:off x="1364932" y="4873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081550BE-5A3B-A53A-629C-7BA4216C8693}"/>
              </a:ext>
            </a:extLst>
          </p:cNvPr>
          <p:cNvSpPr txBox="1"/>
          <p:nvPr/>
        </p:nvSpPr>
        <p:spPr>
          <a:xfrm>
            <a:off x="-122829" y="2940611"/>
            <a:ext cx="326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СТЪПКИ:</a:t>
            </a:r>
            <a:endParaRPr lang="bg-BG" sz="5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B23DBF7D-C3CE-6476-63BF-D4BC5107D75D}"/>
              </a:ext>
            </a:extLst>
          </p:cNvPr>
          <p:cNvSpPr txBox="1"/>
          <p:nvPr/>
        </p:nvSpPr>
        <p:spPr>
          <a:xfrm>
            <a:off x="2510974" y="314066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1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0390AD97-2CFC-5EA6-6EB9-1AFCA00DAC73}"/>
              </a:ext>
            </a:extLst>
          </p:cNvPr>
          <p:cNvSpPr txBox="1"/>
          <p:nvPr/>
        </p:nvSpPr>
        <p:spPr>
          <a:xfrm>
            <a:off x="2131386" y="46687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2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2661E92-43C3-366C-7438-8D1EA427ACE9}"/>
              </a:ext>
            </a:extLst>
          </p:cNvPr>
          <p:cNvSpPr/>
          <p:nvPr/>
        </p:nvSpPr>
        <p:spPr>
          <a:xfrm>
            <a:off x="4597541" y="4695969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3C9E393-5569-D2D9-AB8D-6B68F081AA55}"/>
              </a:ext>
            </a:extLst>
          </p:cNvPr>
          <p:cNvSpPr/>
          <p:nvPr/>
        </p:nvSpPr>
        <p:spPr>
          <a:xfrm>
            <a:off x="4915193" y="3197113"/>
            <a:ext cx="317652" cy="371733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3BDCDB2F-A83D-9236-9AAC-FB4129ECDF6E}"/>
              </a:ext>
            </a:extLst>
          </p:cNvPr>
          <p:cNvSpPr txBox="1"/>
          <p:nvPr/>
        </p:nvSpPr>
        <p:spPr>
          <a:xfrm>
            <a:off x="1364931" y="5867995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8322D6EE-EA19-868A-8751-8B8902F1017B}"/>
              </a:ext>
            </a:extLst>
          </p:cNvPr>
          <p:cNvSpPr/>
          <p:nvPr/>
        </p:nvSpPr>
        <p:spPr>
          <a:xfrm>
            <a:off x="3823464" y="593928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B8375772-0190-F6ED-558C-310379F84D7C}"/>
              </a:ext>
            </a:extLst>
          </p:cNvPr>
          <p:cNvSpPr/>
          <p:nvPr/>
        </p:nvSpPr>
        <p:spPr>
          <a:xfrm>
            <a:off x="4597541" y="175089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EF3690B4-8B7B-67F2-31D6-6A4A3FFB392A}"/>
              </a:ext>
            </a:extLst>
          </p:cNvPr>
          <p:cNvSpPr txBox="1"/>
          <p:nvPr/>
        </p:nvSpPr>
        <p:spPr>
          <a:xfrm>
            <a:off x="2382179" y="1686595"/>
            <a:ext cx="2466155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3C8F7004-E0D8-CE68-D3FB-0DDED65D920D}"/>
              </a:ext>
            </a:extLst>
          </p:cNvPr>
          <p:cNvSpPr txBox="1"/>
          <p:nvPr/>
        </p:nvSpPr>
        <p:spPr>
          <a:xfrm>
            <a:off x="-122831" y="713409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BC99D4DB-5FCA-D90F-8353-3B4807B9532A}"/>
              </a:ext>
            </a:extLst>
          </p:cNvPr>
          <p:cNvSpPr txBox="1"/>
          <p:nvPr/>
        </p:nvSpPr>
        <p:spPr>
          <a:xfrm>
            <a:off x="-3224290" y="6675680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6C606D0F-E6CE-AFE7-7CE3-DEC186E73A92}"/>
              </a:ext>
            </a:extLst>
          </p:cNvPr>
          <p:cNvSpPr txBox="1"/>
          <p:nvPr/>
        </p:nvSpPr>
        <p:spPr>
          <a:xfrm>
            <a:off x="-3101459" y="276807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2776E820-487D-1648-A694-D68E062B3200}"/>
              </a:ext>
            </a:extLst>
          </p:cNvPr>
          <p:cNvSpPr txBox="1"/>
          <p:nvPr/>
        </p:nvSpPr>
        <p:spPr>
          <a:xfrm>
            <a:off x="-3101460" y="-33770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3F837531-2709-2A05-F9C6-EF2ED0ECFA58}"/>
              </a:ext>
            </a:extLst>
          </p:cNvPr>
          <p:cNvSpPr txBox="1"/>
          <p:nvPr/>
        </p:nvSpPr>
        <p:spPr>
          <a:xfrm>
            <a:off x="-122830" y="-871997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B2DEE61-5DF3-E1ED-7A9E-4A729FCCA1A0}"/>
              </a:ext>
            </a:extLst>
          </p:cNvPr>
          <p:cNvSpPr/>
          <p:nvPr/>
        </p:nvSpPr>
        <p:spPr>
          <a:xfrm>
            <a:off x="3840203" y="563138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0260AF8D-90CE-DF43-9CDB-0D1D6B6F763B}"/>
              </a:ext>
            </a:extLst>
          </p:cNvPr>
          <p:cNvSpPr txBox="1"/>
          <p:nvPr/>
        </p:nvSpPr>
        <p:spPr>
          <a:xfrm>
            <a:off x="4430394" y="-13697"/>
            <a:ext cx="826476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Избор на платка</a:t>
            </a:r>
          </a:p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и компоненти</a:t>
            </a:r>
          </a:p>
        </p:txBody>
      </p:sp>
      <p:sp>
        <p:nvSpPr>
          <p:cNvPr id="23" name="Текстово поле 22">
            <a:extLst>
              <a:ext uri="{FF2B5EF4-FFF2-40B4-BE49-F238E27FC236}">
                <a16:creationId xmlns:a16="http://schemas.microsoft.com/office/drawing/2014/main" id="{9174F6E1-88E3-CDF3-FE17-17AEF804E9A0}"/>
              </a:ext>
            </a:extLst>
          </p:cNvPr>
          <p:cNvSpPr txBox="1"/>
          <p:nvPr/>
        </p:nvSpPr>
        <p:spPr>
          <a:xfrm>
            <a:off x="6007185" y="1925295"/>
            <a:ext cx="523715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Първата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стъпка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е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изборът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подходяща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платка (например,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Mega),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както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необходимите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като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сензори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мотори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светодиоди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др.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4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750"/>
                            </p:stCondLst>
                            <p:childTnLst>
                              <p:par>
                                <p:cTn id="14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  <p:bldP spid="18" grpId="0"/>
      <p:bldP spid="19" grpId="0"/>
      <p:bldP spid="20" grpId="0" animBg="1"/>
      <p:bldP spid="22" grpId="0" animBg="1"/>
      <p:bldP spid="24" grpId="0"/>
      <p:bldP spid="2" grpId="0" animBg="1"/>
      <p:bldP spid="3" grpId="0" animBg="1"/>
      <p:bldP spid="4" grpId="0"/>
      <p:bldP spid="16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E4EC-E49D-829D-DD27-1677EB7E4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цветност,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EF9DB15-8AE5-B950-8809-37A69D5BC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6"/>
          <a:stretch/>
        </p:blipFill>
        <p:spPr>
          <a:xfrm>
            <a:off x="0" y="-14748"/>
            <a:ext cx="2304329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412DE824-47A9-0D18-4884-132F043059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tx1">
                  <a:alpha val="53000"/>
                </a:schemeClr>
              </a:gs>
              <a:gs pos="19000">
                <a:schemeClr val="tx1">
                  <a:lumMod val="0"/>
                </a:schemeClr>
              </a:gs>
              <a:gs pos="94000">
                <a:schemeClr val="tx1">
                  <a:alpha val="2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CD95EB9-5C4F-E976-8F2E-4912AA024E8E}"/>
              </a:ext>
            </a:extLst>
          </p:cNvPr>
          <p:cNvSpPr/>
          <p:nvPr/>
        </p:nvSpPr>
        <p:spPr>
          <a:xfrm>
            <a:off x="-2344154" y="-358346"/>
            <a:ext cx="7418173" cy="7557246"/>
          </a:xfrm>
          <a:prstGeom prst="ellipse">
            <a:avLst/>
          </a:prstGeom>
          <a:noFill/>
          <a:ln>
            <a:gradFill>
              <a:gsLst>
                <a:gs pos="59000">
                  <a:schemeClr val="accent1">
                    <a:lumMod val="45000"/>
                    <a:lumOff val="55000"/>
                    <a:alpha val="1000"/>
                  </a:schemeClr>
                </a:gs>
                <a:gs pos="100000">
                  <a:srgbClr val="002060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bg-BG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89BA942-3C58-688A-A599-FADEA5CFE6CF}"/>
              </a:ext>
            </a:extLst>
          </p:cNvPr>
          <p:cNvSpPr/>
          <p:nvPr/>
        </p:nvSpPr>
        <p:spPr>
          <a:xfrm>
            <a:off x="-1055995" y="1220774"/>
            <a:ext cx="4201297" cy="4399006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  <a:lumMod val="64000"/>
                  <a:lumOff val="36000"/>
                </a:schemeClr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9088AA03-B955-7B43-7B26-76610CD0E9C9}"/>
              </a:ext>
            </a:extLst>
          </p:cNvPr>
          <p:cNvSpPr txBox="1"/>
          <p:nvPr/>
        </p:nvSpPr>
        <p:spPr>
          <a:xfrm>
            <a:off x="1364932" y="4873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38BC5E18-3402-810F-B5B0-27CAD3505CD4}"/>
              </a:ext>
            </a:extLst>
          </p:cNvPr>
          <p:cNvSpPr txBox="1"/>
          <p:nvPr/>
        </p:nvSpPr>
        <p:spPr>
          <a:xfrm>
            <a:off x="-122829" y="2940611"/>
            <a:ext cx="326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СТЪПКИ:</a:t>
            </a:r>
            <a:endParaRPr lang="bg-BG" sz="5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55994A64-8E1D-63F1-5963-1E0890D48785}"/>
              </a:ext>
            </a:extLst>
          </p:cNvPr>
          <p:cNvSpPr txBox="1"/>
          <p:nvPr/>
        </p:nvSpPr>
        <p:spPr>
          <a:xfrm>
            <a:off x="2510974" y="314066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259E0943-D273-D936-1639-C0859E5FFB9E}"/>
              </a:ext>
            </a:extLst>
          </p:cNvPr>
          <p:cNvSpPr txBox="1"/>
          <p:nvPr/>
        </p:nvSpPr>
        <p:spPr>
          <a:xfrm>
            <a:off x="2131386" y="46687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930DB4B2-D342-12CA-A96D-6A362858C6C4}"/>
              </a:ext>
            </a:extLst>
          </p:cNvPr>
          <p:cNvSpPr/>
          <p:nvPr/>
        </p:nvSpPr>
        <p:spPr>
          <a:xfrm>
            <a:off x="4597541" y="4695969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7BC5A4D-5DAB-66E7-249A-854824BDB58D}"/>
              </a:ext>
            </a:extLst>
          </p:cNvPr>
          <p:cNvSpPr/>
          <p:nvPr/>
        </p:nvSpPr>
        <p:spPr>
          <a:xfrm>
            <a:off x="3840203" y="563138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214684C-D2D3-BF21-8DDD-FFBFFC33B0E6}"/>
              </a:ext>
            </a:extLst>
          </p:cNvPr>
          <p:cNvSpPr/>
          <p:nvPr/>
        </p:nvSpPr>
        <p:spPr>
          <a:xfrm>
            <a:off x="4915193" y="3197113"/>
            <a:ext cx="317652" cy="371733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AC06D123-D5EB-CFEB-98EC-108FD271C498}"/>
              </a:ext>
            </a:extLst>
          </p:cNvPr>
          <p:cNvSpPr txBox="1"/>
          <p:nvPr/>
        </p:nvSpPr>
        <p:spPr>
          <a:xfrm>
            <a:off x="1364931" y="5867995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3A4FDA0-4054-E83C-7BE9-8F5FE371C8D4}"/>
              </a:ext>
            </a:extLst>
          </p:cNvPr>
          <p:cNvSpPr/>
          <p:nvPr/>
        </p:nvSpPr>
        <p:spPr>
          <a:xfrm>
            <a:off x="3823464" y="593928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2F1F67CD-05F0-00D8-4560-590628735B1E}"/>
              </a:ext>
            </a:extLst>
          </p:cNvPr>
          <p:cNvSpPr/>
          <p:nvPr/>
        </p:nvSpPr>
        <p:spPr>
          <a:xfrm>
            <a:off x="4597541" y="175089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B2A98DAA-76E0-B44C-FDF7-43CAA7078F90}"/>
              </a:ext>
            </a:extLst>
          </p:cNvPr>
          <p:cNvSpPr txBox="1"/>
          <p:nvPr/>
        </p:nvSpPr>
        <p:spPr>
          <a:xfrm>
            <a:off x="2131386" y="1669789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7F6D09A-5BDD-D03B-FA55-437545D68531}"/>
              </a:ext>
            </a:extLst>
          </p:cNvPr>
          <p:cNvSpPr txBox="1"/>
          <p:nvPr/>
        </p:nvSpPr>
        <p:spPr>
          <a:xfrm>
            <a:off x="-122831" y="713409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3E4BF287-82B3-F5F9-4B76-0E370786AE04}"/>
              </a:ext>
            </a:extLst>
          </p:cNvPr>
          <p:cNvSpPr txBox="1"/>
          <p:nvPr/>
        </p:nvSpPr>
        <p:spPr>
          <a:xfrm>
            <a:off x="-122830" y="-871997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037F670D-068D-7417-BE8A-DEF7A8AC7CAF}"/>
              </a:ext>
            </a:extLst>
          </p:cNvPr>
          <p:cNvSpPr txBox="1"/>
          <p:nvPr/>
        </p:nvSpPr>
        <p:spPr>
          <a:xfrm>
            <a:off x="-3101459" y="276807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C852EBC4-8969-2B4A-BC21-850F645C9399}"/>
              </a:ext>
            </a:extLst>
          </p:cNvPr>
          <p:cNvSpPr txBox="1"/>
          <p:nvPr/>
        </p:nvSpPr>
        <p:spPr>
          <a:xfrm>
            <a:off x="-3224290" y="6675680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60C8D282-7C74-CC80-6A5F-9E3956F446B7}"/>
              </a:ext>
            </a:extLst>
          </p:cNvPr>
          <p:cNvSpPr txBox="1"/>
          <p:nvPr/>
        </p:nvSpPr>
        <p:spPr>
          <a:xfrm>
            <a:off x="-3101460" y="-33770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1038B00A-ECB4-D097-1CD6-0FE6B31CA7B6}"/>
              </a:ext>
            </a:extLst>
          </p:cNvPr>
          <p:cNvSpPr txBox="1"/>
          <p:nvPr/>
        </p:nvSpPr>
        <p:spPr>
          <a:xfrm>
            <a:off x="4430394" y="-13697"/>
            <a:ext cx="8264769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Инсталиране на</a:t>
            </a:r>
          </a:p>
          <a:p>
            <a:pPr algn="ctr"/>
            <a:r>
              <a:rPr lang="en-US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Arduino IDE</a:t>
            </a:r>
            <a:endParaRPr lang="bg-BG" sz="60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AD92B3C9-B021-C185-E766-9B1097CCF82E}"/>
              </a:ext>
            </a:extLst>
          </p:cNvPr>
          <p:cNvSpPr txBox="1"/>
          <p:nvPr/>
        </p:nvSpPr>
        <p:spPr>
          <a:xfrm>
            <a:off x="5058621" y="1834847"/>
            <a:ext cx="702465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 да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започнете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работа с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трябва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инсталирате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IDE (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интегрирана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среда за разработка)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компютъра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си.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Тя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позволява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писането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код (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скечове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и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качването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му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платката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63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A9BDE-D297-209A-DE9F-65E23E85E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цветност,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89E0CB4-31DD-69FA-BE87-5E6A2106E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6"/>
          <a:stretch/>
        </p:blipFill>
        <p:spPr>
          <a:xfrm>
            <a:off x="0" y="-14748"/>
            <a:ext cx="2304329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24522EE-2BD0-28C2-4E67-71DFDB0600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tx1">
                  <a:alpha val="53000"/>
                </a:schemeClr>
              </a:gs>
              <a:gs pos="19000">
                <a:schemeClr val="tx1">
                  <a:lumMod val="0"/>
                </a:schemeClr>
              </a:gs>
              <a:gs pos="94000">
                <a:schemeClr val="tx1">
                  <a:alpha val="2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22414B1A-1A44-33E8-66A3-5941A09C8547}"/>
              </a:ext>
            </a:extLst>
          </p:cNvPr>
          <p:cNvSpPr/>
          <p:nvPr/>
        </p:nvSpPr>
        <p:spPr>
          <a:xfrm>
            <a:off x="-2344154" y="-358346"/>
            <a:ext cx="7418173" cy="7557246"/>
          </a:xfrm>
          <a:prstGeom prst="ellipse">
            <a:avLst/>
          </a:prstGeom>
          <a:noFill/>
          <a:ln>
            <a:gradFill>
              <a:gsLst>
                <a:gs pos="59000">
                  <a:schemeClr val="accent1">
                    <a:lumMod val="45000"/>
                    <a:lumOff val="55000"/>
                    <a:alpha val="1000"/>
                  </a:schemeClr>
                </a:gs>
                <a:gs pos="100000">
                  <a:srgbClr val="002060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bg-BG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FC2C4FD-0BCE-BB6D-9E5A-F7D0F813E7BA}"/>
              </a:ext>
            </a:extLst>
          </p:cNvPr>
          <p:cNvSpPr/>
          <p:nvPr/>
        </p:nvSpPr>
        <p:spPr>
          <a:xfrm>
            <a:off x="-1055995" y="1220774"/>
            <a:ext cx="4201297" cy="4399006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  <a:lumMod val="64000"/>
                  <a:lumOff val="36000"/>
                </a:schemeClr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28183295-E54A-FBAB-20D3-AEA48760BCEC}"/>
              </a:ext>
            </a:extLst>
          </p:cNvPr>
          <p:cNvSpPr txBox="1"/>
          <p:nvPr/>
        </p:nvSpPr>
        <p:spPr>
          <a:xfrm>
            <a:off x="1364932" y="4873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  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08F1FDBD-89D2-E8DF-0B5C-0825F962CC25}"/>
              </a:ext>
            </a:extLst>
          </p:cNvPr>
          <p:cNvSpPr txBox="1"/>
          <p:nvPr/>
        </p:nvSpPr>
        <p:spPr>
          <a:xfrm>
            <a:off x="-122829" y="2940611"/>
            <a:ext cx="326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СТЪПКИ:</a:t>
            </a:r>
            <a:endParaRPr lang="bg-BG" sz="5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6DDE4D52-5582-D98A-2C80-C8F63590B8FF}"/>
              </a:ext>
            </a:extLst>
          </p:cNvPr>
          <p:cNvSpPr txBox="1"/>
          <p:nvPr/>
        </p:nvSpPr>
        <p:spPr>
          <a:xfrm>
            <a:off x="2510974" y="314066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635B50FC-636A-B74E-0E62-8128D74AC1E1}"/>
              </a:ext>
            </a:extLst>
          </p:cNvPr>
          <p:cNvSpPr txBox="1"/>
          <p:nvPr/>
        </p:nvSpPr>
        <p:spPr>
          <a:xfrm>
            <a:off x="2131386" y="46687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DBCFFD34-0565-50D6-430B-1745B970BFFA}"/>
              </a:ext>
            </a:extLst>
          </p:cNvPr>
          <p:cNvSpPr/>
          <p:nvPr/>
        </p:nvSpPr>
        <p:spPr>
          <a:xfrm>
            <a:off x="4597541" y="4695969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AF04089-0CDA-658D-159B-45CBF8CFC140}"/>
              </a:ext>
            </a:extLst>
          </p:cNvPr>
          <p:cNvSpPr/>
          <p:nvPr/>
        </p:nvSpPr>
        <p:spPr>
          <a:xfrm>
            <a:off x="3840203" y="563138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A2448B77-2D9C-4DC8-F53A-F17E49F54220}"/>
              </a:ext>
            </a:extLst>
          </p:cNvPr>
          <p:cNvSpPr/>
          <p:nvPr/>
        </p:nvSpPr>
        <p:spPr>
          <a:xfrm>
            <a:off x="4915193" y="3197113"/>
            <a:ext cx="317652" cy="371733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CCF729F0-A693-DB23-5B20-C199638DED61}"/>
              </a:ext>
            </a:extLst>
          </p:cNvPr>
          <p:cNvSpPr txBox="1"/>
          <p:nvPr/>
        </p:nvSpPr>
        <p:spPr>
          <a:xfrm>
            <a:off x="1364931" y="5867995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0164BCD2-4B01-59A8-9626-37CD4DF25128}"/>
              </a:ext>
            </a:extLst>
          </p:cNvPr>
          <p:cNvSpPr/>
          <p:nvPr/>
        </p:nvSpPr>
        <p:spPr>
          <a:xfrm>
            <a:off x="3823464" y="593928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1BC38116-5FD3-E6B3-6DDC-7D7C4D34687A}"/>
              </a:ext>
            </a:extLst>
          </p:cNvPr>
          <p:cNvSpPr/>
          <p:nvPr/>
        </p:nvSpPr>
        <p:spPr>
          <a:xfrm>
            <a:off x="4597541" y="175089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98579443-3652-40A6-9974-8879C423659B}"/>
              </a:ext>
            </a:extLst>
          </p:cNvPr>
          <p:cNvSpPr txBox="1"/>
          <p:nvPr/>
        </p:nvSpPr>
        <p:spPr>
          <a:xfrm>
            <a:off x="2131386" y="1669789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D851A6F-7FEB-C5A5-1FA4-F953839A36E4}"/>
              </a:ext>
            </a:extLst>
          </p:cNvPr>
          <p:cNvSpPr txBox="1"/>
          <p:nvPr/>
        </p:nvSpPr>
        <p:spPr>
          <a:xfrm>
            <a:off x="-122831" y="713409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BD006AB1-F5EE-BB4D-EF13-6548B0687874}"/>
              </a:ext>
            </a:extLst>
          </p:cNvPr>
          <p:cNvSpPr txBox="1"/>
          <p:nvPr/>
        </p:nvSpPr>
        <p:spPr>
          <a:xfrm>
            <a:off x="-122830" y="-871997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C9D491BB-608C-53D9-F548-11FB81CD5070}"/>
              </a:ext>
            </a:extLst>
          </p:cNvPr>
          <p:cNvSpPr txBox="1"/>
          <p:nvPr/>
        </p:nvSpPr>
        <p:spPr>
          <a:xfrm>
            <a:off x="-3101459" y="276807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E80AD15C-DB30-0FBE-8575-91154D29CD17}"/>
              </a:ext>
            </a:extLst>
          </p:cNvPr>
          <p:cNvSpPr txBox="1"/>
          <p:nvPr/>
        </p:nvSpPr>
        <p:spPr>
          <a:xfrm>
            <a:off x="-3224290" y="6675680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F1050F85-02C0-C246-4C0D-5AC44BD2B2CB}"/>
              </a:ext>
            </a:extLst>
          </p:cNvPr>
          <p:cNvSpPr txBox="1"/>
          <p:nvPr/>
        </p:nvSpPr>
        <p:spPr>
          <a:xfrm>
            <a:off x="-3101460" y="-33770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A274AA82-004A-3FE6-8F01-B931424471E9}"/>
              </a:ext>
            </a:extLst>
          </p:cNvPr>
          <p:cNvSpPr txBox="1"/>
          <p:nvPr/>
        </p:nvSpPr>
        <p:spPr>
          <a:xfrm>
            <a:off x="4208888" y="-3552"/>
            <a:ext cx="82647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Написване на код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5B697AB4-162F-97A3-24A2-2B26557D59F8}"/>
              </a:ext>
            </a:extLst>
          </p:cNvPr>
          <p:cNvSpPr txBox="1"/>
          <p:nvPr/>
        </p:nvSpPr>
        <p:spPr>
          <a:xfrm>
            <a:off x="5147600" y="1121057"/>
            <a:ext cx="63873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Използвайки Arduino IDE, напишете програмата (скеч) на езика за програмиране, който е базиран на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C++.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Кодът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може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включва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четене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сензори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управление на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мотори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светодиоди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работа с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комуникационни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други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bg-BG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681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9662A-8BEC-8857-F788-FF951A4B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цветност,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6EC4E56-29C4-F7CE-01EC-4E9760818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6"/>
          <a:stretch/>
        </p:blipFill>
        <p:spPr>
          <a:xfrm>
            <a:off x="0" y="-14748"/>
            <a:ext cx="2304329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BA9AEA43-3A5A-797F-61DD-11159EADF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tx1">
                  <a:alpha val="53000"/>
                </a:schemeClr>
              </a:gs>
              <a:gs pos="19000">
                <a:schemeClr val="tx1">
                  <a:lumMod val="0"/>
                </a:schemeClr>
              </a:gs>
              <a:gs pos="94000">
                <a:schemeClr val="tx1">
                  <a:alpha val="2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70D2A59-FE56-DF54-73B0-E99E16077EF4}"/>
              </a:ext>
            </a:extLst>
          </p:cNvPr>
          <p:cNvSpPr/>
          <p:nvPr/>
        </p:nvSpPr>
        <p:spPr>
          <a:xfrm>
            <a:off x="-2344154" y="-358346"/>
            <a:ext cx="7418173" cy="7557246"/>
          </a:xfrm>
          <a:prstGeom prst="ellipse">
            <a:avLst/>
          </a:prstGeom>
          <a:noFill/>
          <a:ln>
            <a:gradFill>
              <a:gsLst>
                <a:gs pos="59000">
                  <a:schemeClr val="accent1">
                    <a:lumMod val="45000"/>
                    <a:lumOff val="55000"/>
                    <a:alpha val="1000"/>
                  </a:schemeClr>
                </a:gs>
                <a:gs pos="100000">
                  <a:srgbClr val="002060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bg-BG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1A6AF0F6-42B9-F58A-8BAC-BE13529B3271}"/>
              </a:ext>
            </a:extLst>
          </p:cNvPr>
          <p:cNvSpPr/>
          <p:nvPr/>
        </p:nvSpPr>
        <p:spPr>
          <a:xfrm>
            <a:off x="-1055995" y="1220774"/>
            <a:ext cx="4201297" cy="4399006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  <a:lumMod val="64000"/>
                  <a:lumOff val="36000"/>
                </a:schemeClr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1091246E-9F7D-4D24-63F2-1718676AD190}"/>
              </a:ext>
            </a:extLst>
          </p:cNvPr>
          <p:cNvSpPr txBox="1"/>
          <p:nvPr/>
        </p:nvSpPr>
        <p:spPr>
          <a:xfrm>
            <a:off x="1364932" y="4873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  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E6BEA077-455B-BA50-DDD4-DC57D111846D}"/>
              </a:ext>
            </a:extLst>
          </p:cNvPr>
          <p:cNvSpPr txBox="1"/>
          <p:nvPr/>
        </p:nvSpPr>
        <p:spPr>
          <a:xfrm>
            <a:off x="-122829" y="2940611"/>
            <a:ext cx="326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СТЪПКИ:</a:t>
            </a:r>
            <a:endParaRPr lang="bg-BG" sz="5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1DC01B71-D511-5C74-E94B-244EB6056BBD}"/>
              </a:ext>
            </a:extLst>
          </p:cNvPr>
          <p:cNvSpPr txBox="1"/>
          <p:nvPr/>
        </p:nvSpPr>
        <p:spPr>
          <a:xfrm>
            <a:off x="2510974" y="314066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5F29FC48-CE33-9F9B-73E9-5BD86F7421B1}"/>
              </a:ext>
            </a:extLst>
          </p:cNvPr>
          <p:cNvSpPr txBox="1"/>
          <p:nvPr/>
        </p:nvSpPr>
        <p:spPr>
          <a:xfrm>
            <a:off x="2131386" y="46687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D6C559A-53AD-EBCD-0295-8BF6E107A810}"/>
              </a:ext>
            </a:extLst>
          </p:cNvPr>
          <p:cNvSpPr/>
          <p:nvPr/>
        </p:nvSpPr>
        <p:spPr>
          <a:xfrm>
            <a:off x="4597541" y="4695969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D4C6EEF4-760B-4970-8A38-DFCD7DF97450}"/>
              </a:ext>
            </a:extLst>
          </p:cNvPr>
          <p:cNvSpPr/>
          <p:nvPr/>
        </p:nvSpPr>
        <p:spPr>
          <a:xfrm>
            <a:off x="3840203" y="563138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70CDEC8-4BF3-0CC1-9782-4005096BD551}"/>
              </a:ext>
            </a:extLst>
          </p:cNvPr>
          <p:cNvSpPr/>
          <p:nvPr/>
        </p:nvSpPr>
        <p:spPr>
          <a:xfrm>
            <a:off x="4915193" y="3197113"/>
            <a:ext cx="317652" cy="371733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F6EBF29F-E836-1AA1-84F8-231E0EE93067}"/>
              </a:ext>
            </a:extLst>
          </p:cNvPr>
          <p:cNvSpPr txBox="1"/>
          <p:nvPr/>
        </p:nvSpPr>
        <p:spPr>
          <a:xfrm>
            <a:off x="1364931" y="5867995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E7273645-0F0D-53DC-0386-CC6BCE6C68D6}"/>
              </a:ext>
            </a:extLst>
          </p:cNvPr>
          <p:cNvSpPr/>
          <p:nvPr/>
        </p:nvSpPr>
        <p:spPr>
          <a:xfrm>
            <a:off x="3823464" y="593928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62117E6F-E972-0F52-903B-DD8864852DDA}"/>
              </a:ext>
            </a:extLst>
          </p:cNvPr>
          <p:cNvSpPr/>
          <p:nvPr/>
        </p:nvSpPr>
        <p:spPr>
          <a:xfrm>
            <a:off x="4597541" y="175089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7EB1A415-126E-5AB7-DE2A-24640CA5C932}"/>
              </a:ext>
            </a:extLst>
          </p:cNvPr>
          <p:cNvSpPr txBox="1"/>
          <p:nvPr/>
        </p:nvSpPr>
        <p:spPr>
          <a:xfrm>
            <a:off x="2131386" y="1669789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5E2AB138-25FB-C3D4-2021-BEE57F2AB56D}"/>
              </a:ext>
            </a:extLst>
          </p:cNvPr>
          <p:cNvSpPr txBox="1"/>
          <p:nvPr/>
        </p:nvSpPr>
        <p:spPr>
          <a:xfrm>
            <a:off x="-122831" y="713409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2DA65800-2541-B6FB-237C-65796C77CE5E}"/>
              </a:ext>
            </a:extLst>
          </p:cNvPr>
          <p:cNvSpPr txBox="1"/>
          <p:nvPr/>
        </p:nvSpPr>
        <p:spPr>
          <a:xfrm>
            <a:off x="-122830" y="-871997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9526BB17-678A-BA64-CFA5-4ACD37EAA588}"/>
              </a:ext>
            </a:extLst>
          </p:cNvPr>
          <p:cNvSpPr txBox="1"/>
          <p:nvPr/>
        </p:nvSpPr>
        <p:spPr>
          <a:xfrm>
            <a:off x="-3101459" y="276807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DC0F16C7-17D8-611C-6573-0C92FF1A3FF9}"/>
              </a:ext>
            </a:extLst>
          </p:cNvPr>
          <p:cNvSpPr txBox="1"/>
          <p:nvPr/>
        </p:nvSpPr>
        <p:spPr>
          <a:xfrm>
            <a:off x="-3224290" y="6675680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5A928F7B-A772-10C4-3D73-37880844916D}"/>
              </a:ext>
            </a:extLst>
          </p:cNvPr>
          <p:cNvSpPr txBox="1"/>
          <p:nvPr/>
        </p:nvSpPr>
        <p:spPr>
          <a:xfrm>
            <a:off x="-3101460" y="-33770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887F8D48-B021-2CC8-9471-00805BF52A47}"/>
              </a:ext>
            </a:extLst>
          </p:cNvPr>
          <p:cNvSpPr txBox="1"/>
          <p:nvPr/>
        </p:nvSpPr>
        <p:spPr>
          <a:xfrm>
            <a:off x="4201297" y="-14748"/>
            <a:ext cx="837848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4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Качване на програмата в платката</a:t>
            </a:r>
          </a:p>
        </p:txBody>
      </p:sp>
      <p:sp>
        <p:nvSpPr>
          <p:cNvPr id="23" name="Текстово поле 22">
            <a:extLst>
              <a:ext uri="{FF2B5EF4-FFF2-40B4-BE49-F238E27FC236}">
                <a16:creationId xmlns:a16="http://schemas.microsoft.com/office/drawing/2014/main" id="{30CD255D-FCDC-014D-3FF7-FF3925BC6491}"/>
              </a:ext>
            </a:extLst>
          </p:cNvPr>
          <p:cNvSpPr txBox="1"/>
          <p:nvPr/>
        </p:nvSpPr>
        <p:spPr>
          <a:xfrm>
            <a:off x="5276688" y="1562363"/>
            <a:ext cx="621910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Свържете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платката с компютъра чрез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USB </a:t>
            </a:r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кабел. След като кодът е готов, го качете на платката чрез бутона за качване в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IDE. </a:t>
            </a:r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Това ще прехвърли програмата от компютъра към 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bg-BG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платката.</a:t>
            </a:r>
          </a:p>
        </p:txBody>
      </p:sp>
    </p:spTree>
    <p:extLst>
      <p:ext uri="{BB962C8B-B14F-4D97-AF65-F5344CB8AC3E}">
        <p14:creationId xmlns:p14="http://schemas.microsoft.com/office/powerpoint/2010/main" val="20665337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E07D1-8642-B688-1BE9-B89491BF0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цветност,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CE868397-7551-B628-6058-9ED6D289C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66"/>
          <a:stretch/>
        </p:blipFill>
        <p:spPr>
          <a:xfrm>
            <a:off x="0" y="-14748"/>
            <a:ext cx="2304329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DCF30BEF-1676-0F85-D6AA-3C72AC02EC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4000">
                <a:schemeClr val="tx1">
                  <a:alpha val="53000"/>
                </a:schemeClr>
              </a:gs>
              <a:gs pos="19000">
                <a:schemeClr val="tx1">
                  <a:lumMod val="0"/>
                </a:schemeClr>
              </a:gs>
              <a:gs pos="94000">
                <a:schemeClr val="tx1">
                  <a:alpha val="2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095F108-0EB4-DDB6-0570-338CFF74034C}"/>
              </a:ext>
            </a:extLst>
          </p:cNvPr>
          <p:cNvSpPr/>
          <p:nvPr/>
        </p:nvSpPr>
        <p:spPr>
          <a:xfrm>
            <a:off x="-2344154" y="-358346"/>
            <a:ext cx="7418173" cy="7557246"/>
          </a:xfrm>
          <a:prstGeom prst="ellipse">
            <a:avLst/>
          </a:prstGeom>
          <a:noFill/>
          <a:ln>
            <a:gradFill>
              <a:gsLst>
                <a:gs pos="59000">
                  <a:schemeClr val="accent1">
                    <a:lumMod val="45000"/>
                    <a:lumOff val="55000"/>
                    <a:alpha val="1000"/>
                  </a:schemeClr>
                </a:gs>
                <a:gs pos="100000">
                  <a:srgbClr val="002060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  <a:endParaRPr lang="bg-BG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2EA233E6-564C-7EBB-BC6E-64177E234A70}"/>
              </a:ext>
            </a:extLst>
          </p:cNvPr>
          <p:cNvSpPr/>
          <p:nvPr/>
        </p:nvSpPr>
        <p:spPr>
          <a:xfrm>
            <a:off x="-1055995" y="1220774"/>
            <a:ext cx="4201297" cy="4399006"/>
          </a:xfrm>
          <a:prstGeom prst="ellipse">
            <a:avLst/>
          </a:prstGeom>
          <a:gradFill>
            <a:gsLst>
              <a:gs pos="0">
                <a:schemeClr val="accent1">
                  <a:alpha val="23000"/>
                  <a:lumMod val="64000"/>
                  <a:lumOff val="36000"/>
                </a:schemeClr>
              </a:gs>
              <a:gs pos="100000">
                <a:srgbClr val="0020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  <a:endParaRPr lang="bg-BG" dirty="0"/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86D563C9-6241-82D2-D54A-5746B340B1B2}"/>
              </a:ext>
            </a:extLst>
          </p:cNvPr>
          <p:cNvSpPr txBox="1"/>
          <p:nvPr/>
        </p:nvSpPr>
        <p:spPr>
          <a:xfrm>
            <a:off x="1364932" y="4873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  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Текстово поле 16">
            <a:extLst>
              <a:ext uri="{FF2B5EF4-FFF2-40B4-BE49-F238E27FC236}">
                <a16:creationId xmlns:a16="http://schemas.microsoft.com/office/drawing/2014/main" id="{7CEBDD64-1EC2-7DCB-FEDD-899A1E1610A7}"/>
              </a:ext>
            </a:extLst>
          </p:cNvPr>
          <p:cNvSpPr txBox="1"/>
          <p:nvPr/>
        </p:nvSpPr>
        <p:spPr>
          <a:xfrm>
            <a:off x="-122829" y="2940611"/>
            <a:ext cx="32681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СТЪПКИ:</a:t>
            </a:r>
            <a:endParaRPr lang="bg-BG" sz="5400" dirty="0"/>
          </a:p>
        </p:txBody>
      </p:sp>
      <p:sp>
        <p:nvSpPr>
          <p:cNvPr id="18" name="Текстово поле 17">
            <a:extLst>
              <a:ext uri="{FF2B5EF4-FFF2-40B4-BE49-F238E27FC236}">
                <a16:creationId xmlns:a16="http://schemas.microsoft.com/office/drawing/2014/main" id="{7F71272F-9596-7F83-09C6-D23973EDE041}"/>
              </a:ext>
            </a:extLst>
          </p:cNvPr>
          <p:cNvSpPr txBox="1"/>
          <p:nvPr/>
        </p:nvSpPr>
        <p:spPr>
          <a:xfrm>
            <a:off x="2510974" y="314066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Текстово поле 18">
            <a:extLst>
              <a:ext uri="{FF2B5EF4-FFF2-40B4-BE49-F238E27FC236}">
                <a16:creationId xmlns:a16="http://schemas.microsoft.com/office/drawing/2014/main" id="{88C619C6-194A-82C2-F051-E5419C5D4A2D}"/>
              </a:ext>
            </a:extLst>
          </p:cNvPr>
          <p:cNvSpPr txBox="1"/>
          <p:nvPr/>
        </p:nvSpPr>
        <p:spPr>
          <a:xfrm>
            <a:off x="2131386" y="466879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1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FCAD875-8146-85F2-F01C-65746D264895}"/>
              </a:ext>
            </a:extLst>
          </p:cNvPr>
          <p:cNvSpPr/>
          <p:nvPr/>
        </p:nvSpPr>
        <p:spPr>
          <a:xfrm>
            <a:off x="4597541" y="4695969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1E291861-7102-C98B-DC6B-88E4142A831E}"/>
              </a:ext>
            </a:extLst>
          </p:cNvPr>
          <p:cNvSpPr/>
          <p:nvPr/>
        </p:nvSpPr>
        <p:spPr>
          <a:xfrm>
            <a:off x="3840203" y="563138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60E027F0-2D27-C32C-C67C-D94EAA8A5BF5}"/>
              </a:ext>
            </a:extLst>
          </p:cNvPr>
          <p:cNvSpPr/>
          <p:nvPr/>
        </p:nvSpPr>
        <p:spPr>
          <a:xfrm>
            <a:off x="4915193" y="3197113"/>
            <a:ext cx="317652" cy="371733"/>
          </a:xfrm>
          <a:prstGeom prst="ellipse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40D5AF91-1EC3-94E9-168D-7D5043489B63}"/>
              </a:ext>
            </a:extLst>
          </p:cNvPr>
          <p:cNvSpPr txBox="1"/>
          <p:nvPr/>
        </p:nvSpPr>
        <p:spPr>
          <a:xfrm>
            <a:off x="1364931" y="5867995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7D0BF6F8-085B-B88D-EE86-7272284355EC}"/>
              </a:ext>
            </a:extLst>
          </p:cNvPr>
          <p:cNvSpPr/>
          <p:nvPr/>
        </p:nvSpPr>
        <p:spPr>
          <a:xfrm>
            <a:off x="3823464" y="593928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505B3835-D83A-3E84-6447-4B8F73CE5C6A}"/>
              </a:ext>
            </a:extLst>
          </p:cNvPr>
          <p:cNvSpPr/>
          <p:nvPr/>
        </p:nvSpPr>
        <p:spPr>
          <a:xfrm>
            <a:off x="4597541" y="1750892"/>
            <a:ext cx="317652" cy="37173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8E04C3C4-0944-596D-BCC5-197B918E0E52}"/>
              </a:ext>
            </a:extLst>
          </p:cNvPr>
          <p:cNvSpPr txBox="1"/>
          <p:nvPr/>
        </p:nvSpPr>
        <p:spPr>
          <a:xfrm>
            <a:off x="2131386" y="1669789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0309FC74-F8AB-ADFB-2936-81D93105D5A8}"/>
              </a:ext>
            </a:extLst>
          </p:cNvPr>
          <p:cNvSpPr txBox="1"/>
          <p:nvPr/>
        </p:nvSpPr>
        <p:spPr>
          <a:xfrm>
            <a:off x="-122831" y="713409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3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60567D8C-03CB-863A-5FAF-6B2D13AFC2FF}"/>
              </a:ext>
            </a:extLst>
          </p:cNvPr>
          <p:cNvSpPr txBox="1"/>
          <p:nvPr/>
        </p:nvSpPr>
        <p:spPr>
          <a:xfrm>
            <a:off x="-122830" y="-871997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2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00B9EBFE-CC1E-4181-3CAF-547F3192E8EB}"/>
              </a:ext>
            </a:extLst>
          </p:cNvPr>
          <p:cNvSpPr txBox="1"/>
          <p:nvPr/>
        </p:nvSpPr>
        <p:spPr>
          <a:xfrm>
            <a:off x="-3101459" y="2768074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317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5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FCF214D2-C9CE-34D3-C79A-461237B54DB4}"/>
              </a:ext>
            </a:extLst>
          </p:cNvPr>
          <p:cNvSpPr txBox="1"/>
          <p:nvPr/>
        </p:nvSpPr>
        <p:spPr>
          <a:xfrm>
            <a:off x="-3224290" y="6675680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</a:t>
            </a:r>
            <a:r>
              <a:rPr 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4</a:t>
            </a:r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5" name="Текстово поле 24">
            <a:extLst>
              <a:ext uri="{FF2B5EF4-FFF2-40B4-BE49-F238E27FC236}">
                <a16:creationId xmlns:a16="http://schemas.microsoft.com/office/drawing/2014/main" id="{A9D8F5B2-F8FE-DE1A-8FA2-EE65C605BAAE}"/>
              </a:ext>
            </a:extLst>
          </p:cNvPr>
          <p:cNvSpPr txBox="1"/>
          <p:nvPr/>
        </p:nvSpPr>
        <p:spPr>
          <a:xfrm>
            <a:off x="-3101460" y="-337706"/>
            <a:ext cx="2942633" cy="52322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 h="0"/>
              <a:bevelB w="6350"/>
            </a:sp3d>
          </a:bodyPr>
          <a:lstStyle/>
          <a:p>
            <a:pPr algn="ctr"/>
            <a:r>
              <a:rPr lang="bg-BG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masis MT Pro Medium" panose="02040604050005020304" pitchFamily="18" charset="0"/>
              </a:rPr>
              <a:t> СТЪПКА  </a:t>
            </a:r>
            <a:endParaRPr lang="bg-BG" sz="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785C8C3-71EA-EE9D-6A3F-B2287F79EECE}"/>
              </a:ext>
            </a:extLst>
          </p:cNvPr>
          <p:cNvSpPr txBox="1"/>
          <p:nvPr/>
        </p:nvSpPr>
        <p:spPr>
          <a:xfrm>
            <a:off x="4157855" y="127370"/>
            <a:ext cx="826476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Тестване и настройка</a:t>
            </a: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07DA3454-3A13-975A-9A4B-12B625A12C43}"/>
              </a:ext>
            </a:extLst>
          </p:cNvPr>
          <p:cNvSpPr txBox="1"/>
          <p:nvPr/>
        </p:nvSpPr>
        <p:spPr>
          <a:xfrm>
            <a:off x="5355674" y="1486631"/>
            <a:ext cx="560487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След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качването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програмата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тествате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дали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проектът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работи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правилно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Ако е необходимо, може да се направят корекции в кода или в хардуерната част, за да се осигури правилното функциониране на проекта.</a:t>
            </a:r>
          </a:p>
        </p:txBody>
      </p:sp>
      <p:sp>
        <p:nvSpPr>
          <p:cNvPr id="26" name="Правоъгълник 25">
            <a:extLst>
              <a:ext uri="{FF2B5EF4-FFF2-40B4-BE49-F238E27FC236}">
                <a16:creationId xmlns:a16="http://schemas.microsoft.com/office/drawing/2014/main" id="{30590856-3AA3-966C-5ACA-9B9857A17476}"/>
              </a:ext>
            </a:extLst>
          </p:cNvPr>
          <p:cNvSpPr/>
          <p:nvPr/>
        </p:nvSpPr>
        <p:spPr>
          <a:xfrm>
            <a:off x="-280179" y="-7795121"/>
            <a:ext cx="12192000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Текстово поле 26">
            <a:extLst>
              <a:ext uri="{FF2B5EF4-FFF2-40B4-BE49-F238E27FC236}">
                <a16:creationId xmlns:a16="http://schemas.microsoft.com/office/drawing/2014/main" id="{7881A954-F687-C5D3-4EAF-7F83D1400452}"/>
              </a:ext>
            </a:extLst>
          </p:cNvPr>
          <p:cNvSpPr txBox="1"/>
          <p:nvPr/>
        </p:nvSpPr>
        <p:spPr>
          <a:xfrm>
            <a:off x="-9609057" y="2009587"/>
            <a:ext cx="694306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НАШИЯТ</a:t>
            </a:r>
            <a:endParaRPr lang="bg-BG" dirty="0"/>
          </a:p>
        </p:txBody>
      </p:sp>
      <p:sp>
        <p:nvSpPr>
          <p:cNvPr id="28" name="Текстово поле 27">
            <a:extLst>
              <a:ext uri="{FF2B5EF4-FFF2-40B4-BE49-F238E27FC236}">
                <a16:creationId xmlns:a16="http://schemas.microsoft.com/office/drawing/2014/main" id="{955C69A5-B185-4DC4-841B-A7969ADE0F3C}"/>
              </a:ext>
            </a:extLst>
          </p:cNvPr>
          <p:cNvSpPr txBox="1"/>
          <p:nvPr/>
        </p:nvSpPr>
        <p:spPr>
          <a:xfrm>
            <a:off x="12855883" y="2122625"/>
            <a:ext cx="5991446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ОПИТ С </a:t>
            </a:r>
            <a:endParaRPr lang="bg-BG" sz="2000" dirty="0"/>
          </a:p>
        </p:txBody>
      </p:sp>
      <p:sp>
        <p:nvSpPr>
          <p:cNvPr id="29" name="Текстово поле 28">
            <a:extLst>
              <a:ext uri="{FF2B5EF4-FFF2-40B4-BE49-F238E27FC236}">
                <a16:creationId xmlns:a16="http://schemas.microsoft.com/office/drawing/2014/main" id="{62561A41-AA6D-82E6-7F2A-2E7431FC95F2}"/>
              </a:ext>
            </a:extLst>
          </p:cNvPr>
          <p:cNvSpPr txBox="1"/>
          <p:nvPr/>
        </p:nvSpPr>
        <p:spPr>
          <a:xfrm>
            <a:off x="2131386" y="7292267"/>
            <a:ext cx="7350641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lang="en-US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ARDUINO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0820157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3BE99-B8BB-1BD9-BB7D-33205D76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48823454-EEAA-BA20-3615-BF3AD5E6C5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Текстово поле 20">
            <a:extLst>
              <a:ext uri="{FF2B5EF4-FFF2-40B4-BE49-F238E27FC236}">
                <a16:creationId xmlns:a16="http://schemas.microsoft.com/office/drawing/2014/main" id="{5F786069-327C-98D4-E7EC-03CC9FD4BA0A}"/>
              </a:ext>
            </a:extLst>
          </p:cNvPr>
          <p:cNvSpPr txBox="1"/>
          <p:nvPr/>
        </p:nvSpPr>
        <p:spPr>
          <a:xfrm>
            <a:off x="0" y="1825769"/>
            <a:ext cx="694306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НАШИЯТ</a:t>
            </a:r>
            <a:endParaRPr lang="bg-BG" dirty="0"/>
          </a:p>
        </p:txBody>
      </p:sp>
      <p:sp>
        <p:nvSpPr>
          <p:cNvPr id="23" name="Текстово поле 22">
            <a:extLst>
              <a:ext uri="{FF2B5EF4-FFF2-40B4-BE49-F238E27FC236}">
                <a16:creationId xmlns:a16="http://schemas.microsoft.com/office/drawing/2014/main" id="{3CC273F2-988E-0C10-22F4-798E1B3CBE70}"/>
              </a:ext>
            </a:extLst>
          </p:cNvPr>
          <p:cNvSpPr txBox="1"/>
          <p:nvPr/>
        </p:nvSpPr>
        <p:spPr>
          <a:xfrm>
            <a:off x="6719777" y="1825769"/>
            <a:ext cx="5991446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ОПИТ С </a:t>
            </a:r>
            <a:endParaRPr lang="bg-BG" sz="2000" dirty="0"/>
          </a:p>
        </p:txBody>
      </p:sp>
      <p:sp>
        <p:nvSpPr>
          <p:cNvPr id="24" name="Текстово поле 23">
            <a:extLst>
              <a:ext uri="{FF2B5EF4-FFF2-40B4-BE49-F238E27FC236}">
                <a16:creationId xmlns:a16="http://schemas.microsoft.com/office/drawing/2014/main" id="{5C8DC7B1-2461-D3B0-6279-6E7600F66A0E}"/>
              </a:ext>
            </a:extLst>
          </p:cNvPr>
          <p:cNvSpPr txBox="1"/>
          <p:nvPr/>
        </p:nvSpPr>
        <p:spPr>
          <a:xfrm>
            <a:off x="2476500" y="3429000"/>
            <a:ext cx="7350641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lang="en-US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ARDUINO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16731328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Картина 14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71003375-E182-A25D-984C-FE5041764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143"/>
          <a:stretch/>
        </p:blipFill>
        <p:spPr>
          <a:xfrm>
            <a:off x="0" y="-58784"/>
            <a:ext cx="12191999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EF4BE71B-C370-7747-1942-2E2BD2549AA0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3" name="Мащабиране на раздел 12">
                <a:extLst>
                  <a:ext uri="{FF2B5EF4-FFF2-40B4-BE49-F238E27FC236}">
                    <a16:creationId xmlns:a16="http://schemas.microsoft.com/office/drawing/2014/main" id="{2667130D-FE55-D1F0-5E5B-4ECC657386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41218773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15FFF7C-F90F-48E2-ADDA-5A68D310852E}">
                    <psez:zmPr id="{F8DD3434-200F-4B10-ADBC-987057A7CCFC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3" name="Мащабиране на раздел 12">
                <a:extLst>
                  <a:ext uri="{FF2B5EF4-FFF2-40B4-BE49-F238E27FC236}">
                    <a16:creationId xmlns:a16="http://schemas.microsoft.com/office/drawing/2014/main" id="{2667130D-FE55-D1F0-5E5B-4ECC657386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7" name="Мащабиране на раздел 16">
                <a:extLst>
                  <a:ext uri="{FF2B5EF4-FFF2-40B4-BE49-F238E27FC236}">
                    <a16:creationId xmlns:a16="http://schemas.microsoft.com/office/drawing/2014/main" id="{F1F86E34-B077-69C6-4B32-4BF922A614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886540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7" name="Мащабиране на раздел 1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1F86E34-B077-69C6-4B32-4BF922A61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52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1F18D538-C74F-C7F6-C8B4-5897481D47A5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Картина 8" descr="Картина, която съдържа Графика, графична колекция, кръг, графичен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EA18B68-0433-B76F-CC4B-3026C348DC7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36" y="693683"/>
            <a:ext cx="3675688" cy="3675688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A39E09B1-79F2-FEF4-E241-AD53A82DE1BF}"/>
              </a:ext>
            </a:extLst>
          </p:cNvPr>
          <p:cNvSpPr txBox="1"/>
          <p:nvPr/>
        </p:nvSpPr>
        <p:spPr>
          <a:xfrm>
            <a:off x="3068843" y="3907706"/>
            <a:ext cx="569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gaz One" pitchFamily="2" charset="0"/>
              </a:rPr>
              <a:t>HC-SR04 </a:t>
            </a:r>
            <a:r>
              <a:rPr lang="bg-BG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сензор</a:t>
            </a:r>
          </a:p>
        </p:txBody>
      </p:sp>
    </p:spTree>
    <p:extLst>
      <p:ext uri="{BB962C8B-B14F-4D97-AF65-F5344CB8AC3E}">
        <p14:creationId xmlns:p14="http://schemas.microsoft.com/office/powerpoint/2010/main" val="99129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DD4026-CAE3-73DD-3BEC-23A923910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8F7B4A84-01E5-ECDA-7342-66BE7947DF8D}"/>
              </a:ext>
            </a:extLst>
          </p:cNvPr>
          <p:cNvSpPr/>
          <p:nvPr/>
        </p:nvSpPr>
        <p:spPr>
          <a:xfrm>
            <a:off x="-2062717" y="-3615071"/>
            <a:ext cx="15608596" cy="14545339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5AAC4112-9C03-774D-ED3A-FE0184707C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Картина 8" descr="Картина, която съдържа Графика, графична колекция, кръг, графичен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463C103-115B-DAF6-AAE6-00B4F061D7B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419" y="-77266"/>
            <a:ext cx="2031119" cy="2031119"/>
          </a:xfrm>
          <a:prstGeom prst="rect">
            <a:avLst/>
          </a:prstGeom>
        </p:spPr>
      </p:pic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5B6D0BDF-A346-E214-984B-AC927B529A10}"/>
              </a:ext>
            </a:extLst>
          </p:cNvPr>
          <p:cNvSpPr txBox="1"/>
          <p:nvPr/>
        </p:nvSpPr>
        <p:spPr>
          <a:xfrm>
            <a:off x="3068841" y="1674674"/>
            <a:ext cx="5698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gaz One" pitchFamily="2" charset="0"/>
              </a:rPr>
              <a:t>HC-SR04 </a:t>
            </a:r>
            <a:r>
              <a:rPr lang="bg-BG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сензор</a:t>
            </a:r>
            <a:endParaRPr 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bg-BG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88DC2C47-077F-7202-40D1-598205D3C701}"/>
              </a:ext>
            </a:extLst>
          </p:cNvPr>
          <p:cNvSpPr txBox="1"/>
          <p:nvPr/>
        </p:nvSpPr>
        <p:spPr>
          <a:xfrm>
            <a:off x="1995855" y="2551837"/>
            <a:ext cx="78442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chemeClr val="bg1"/>
                </a:solidFill>
                <a:effectLst/>
              </a:rPr>
              <a:t>Намира приложение в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проекти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,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където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е необходимо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отчитане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на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разстояние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,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избягване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или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откриване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на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обекти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и др.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Захранва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се с </a:t>
            </a:r>
            <a:r>
              <a:rPr lang="ru-RU" sz="2800" b="1" dirty="0" err="1">
                <a:solidFill>
                  <a:schemeClr val="bg1"/>
                </a:solidFill>
                <a:effectLst/>
              </a:rPr>
              <a:t>напрежение</a:t>
            </a:r>
            <a:r>
              <a:rPr lang="ru-RU" sz="2800" b="1" dirty="0">
                <a:solidFill>
                  <a:schemeClr val="bg1"/>
                </a:solidFill>
                <a:effectLst/>
              </a:rPr>
              <a:t> 5V</a:t>
            </a:r>
            <a:r>
              <a:rPr lang="en-US" sz="2800" b="1" dirty="0">
                <a:solidFill>
                  <a:schemeClr val="bg1"/>
                </a:solidFill>
              </a:rPr>
              <a:t>.</a:t>
            </a:r>
            <a:endParaRPr lang="bg-BG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069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08B56-E3B6-C05C-22A6-0CB461B8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артина 8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21F8CD5-DA91-9530-00F3-610A72AD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143"/>
          <a:stretch/>
        </p:blipFill>
        <p:spPr>
          <a:xfrm>
            <a:off x="0" y="-58784"/>
            <a:ext cx="12191999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C5EF221A-B468-AC70-DDA3-44CE51CB25DE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4FCD0A16-32E4-3FF4-E603-BB12FD9BEEF0}"/>
              </a:ext>
            </a:extLst>
          </p:cNvPr>
          <p:cNvSpPr txBox="1"/>
          <p:nvPr/>
        </p:nvSpPr>
        <p:spPr>
          <a:xfrm rot="2402500">
            <a:off x="2874608" y="3841854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Мащабиране на раздел 7">
                <a:extLst>
                  <a:ext uri="{FF2B5EF4-FFF2-40B4-BE49-F238E27FC236}">
                    <a16:creationId xmlns:a16="http://schemas.microsoft.com/office/drawing/2014/main" id="{E3F8A6FC-7C1B-D76F-66C8-0AA9F75425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140183"/>
                  </p:ext>
                </p:extLst>
              </p:nvPr>
            </p:nvGraphicFramePr>
            <p:xfrm>
              <a:off x="2743200" y="401818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B2FE478-6D53-427F-9F64-9DB0F7EE6A66}">
                    <psez:zmPr id="{BCDB5742-1299-4105-9B14-19542C2271E9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Мащабиране на раздел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F8A6FC-7C1B-D76F-66C8-0AA9F75425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0" y="401818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Мащабиране на раздел 9">
                <a:extLst>
                  <a:ext uri="{FF2B5EF4-FFF2-40B4-BE49-F238E27FC236}">
                    <a16:creationId xmlns:a16="http://schemas.microsoft.com/office/drawing/2014/main" id="{FFC7AB29-46A3-5DF4-19D2-5203EBB86A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0469139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Мащабиране на раздел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FC7AB29-46A3-5DF4-19D2-5203EBB86A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37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 descr="Картина, която съдържа на открито, дърво, растение, трев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C4CCE134-A40F-FC0E-50E7-ED1BDB03E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8"/>
            <a:ext cx="12192000" cy="6858000"/>
          </a:xfrm>
          <a:prstGeom prst="rect">
            <a:avLst/>
          </a:prstGeom>
        </p:spPr>
      </p:pic>
      <p:sp>
        <p:nvSpPr>
          <p:cNvPr id="6" name="Правоъгълник 5">
            <a:extLst>
              <a:ext uri="{FF2B5EF4-FFF2-40B4-BE49-F238E27FC236}">
                <a16:creationId xmlns:a16="http://schemas.microsoft.com/office/drawing/2014/main" id="{D70151A8-89D2-8C71-584A-89D9C8990230}"/>
              </a:ext>
            </a:extLst>
          </p:cNvPr>
          <p:cNvSpPr/>
          <p:nvPr/>
        </p:nvSpPr>
        <p:spPr>
          <a:xfrm>
            <a:off x="0" y="-2708"/>
            <a:ext cx="12308378" cy="7215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6000"/>
                </a:schemeClr>
              </a:gs>
              <a:gs pos="52000">
                <a:schemeClr val="tx1">
                  <a:alpha val="0"/>
                </a:schemeClr>
              </a:gs>
              <a:gs pos="66000">
                <a:schemeClr val="tx1">
                  <a:alpha val="49000"/>
                </a:schemeClr>
              </a:gs>
              <a:gs pos="100000">
                <a:schemeClr val="tx1">
                  <a:alpha val="83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bg-BG" dirty="0"/>
          </a:p>
        </p:txBody>
      </p:sp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B07CFDD7-EB2C-F123-8AED-183A6E5698D7}"/>
              </a:ext>
            </a:extLst>
          </p:cNvPr>
          <p:cNvSpPr txBox="1"/>
          <p:nvPr/>
        </p:nvSpPr>
        <p:spPr>
          <a:xfrm>
            <a:off x="2691638" y="1188414"/>
            <a:ext cx="6864626" cy="2646878"/>
          </a:xfrm>
          <a:prstGeom prst="rect">
            <a:avLst/>
          </a:prstGeom>
          <a:noFill/>
          <a:scene3d>
            <a:camera prst="orthographicFront">
              <a:rot lat="203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0376233" lon="21598663" rev="21593593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66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От </a:t>
            </a:r>
            <a:r>
              <a:rPr lang="bg-BG" sz="115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ППМГ</a:t>
            </a:r>
            <a:r>
              <a:rPr lang="en-US" sz="16600" dirty="0">
                <a:ln w="57150">
                  <a:solidFill>
                    <a:schemeClr val="accent3">
                      <a:lumMod val="50000"/>
                    </a:schemeClr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 </a:t>
            </a:r>
            <a:endParaRPr lang="bg-BG" sz="16600" dirty="0">
              <a:ln w="57150">
                <a:solidFill>
                  <a:schemeClr val="accent3">
                    <a:lumMod val="50000"/>
                  </a:schemeClr>
                </a:solidFill>
              </a:ln>
              <a:solidFill>
                <a:srgbClr val="FFC0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B63596CC-F03D-9A80-2543-F9BB95F22CCB}"/>
              </a:ext>
            </a:extLst>
          </p:cNvPr>
          <p:cNvSpPr txBox="1"/>
          <p:nvPr/>
        </p:nvSpPr>
        <p:spPr>
          <a:xfrm>
            <a:off x="-1363303" y="3050462"/>
            <a:ext cx="9004853" cy="1569660"/>
          </a:xfrm>
          <a:prstGeom prst="rect">
            <a:avLst/>
          </a:prstGeom>
          <a:noFill/>
          <a:scene3d>
            <a:camera prst="orthographicFront">
              <a:rot lat="20699984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21594000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9600" dirty="0">
                <a:ln w="5715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„НАНЧО</a:t>
            </a:r>
            <a:r>
              <a:rPr lang="en-US" sz="9600" dirty="0">
                <a:ln w="5715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 </a:t>
            </a:r>
            <a:endParaRPr lang="bg-BG" sz="9600" dirty="0">
              <a:ln w="57150">
                <a:solidFill>
                  <a:srgbClr val="FFFF00"/>
                </a:solidFill>
              </a:ln>
              <a:solidFill>
                <a:srgbClr val="FFFF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  <p:sp>
        <p:nvSpPr>
          <p:cNvPr id="15" name="Текстово поле 14">
            <a:extLst>
              <a:ext uri="{FF2B5EF4-FFF2-40B4-BE49-F238E27FC236}">
                <a16:creationId xmlns:a16="http://schemas.microsoft.com/office/drawing/2014/main" id="{B425F02C-0426-B70C-A629-DB7779F06D7A}"/>
              </a:ext>
            </a:extLst>
          </p:cNvPr>
          <p:cNvSpPr txBox="1"/>
          <p:nvPr/>
        </p:nvSpPr>
        <p:spPr>
          <a:xfrm>
            <a:off x="2663687" y="3071345"/>
            <a:ext cx="12191999" cy="1569660"/>
          </a:xfrm>
          <a:prstGeom prst="rect">
            <a:avLst/>
          </a:prstGeom>
          <a:noFill/>
          <a:scene3d>
            <a:camera prst="orthographicFront">
              <a:rot lat="203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1593999" lon="21593999" rev="21333407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96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ПОПОВИЧ“</a:t>
            </a:r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593D6990-5286-BD4E-0721-129BD8720F56}"/>
              </a:ext>
            </a:extLst>
          </p:cNvPr>
          <p:cNvSpPr txBox="1"/>
          <p:nvPr/>
        </p:nvSpPr>
        <p:spPr>
          <a:xfrm>
            <a:off x="1389514" y="4347089"/>
            <a:ext cx="9468874" cy="1446550"/>
          </a:xfrm>
          <a:prstGeom prst="rect">
            <a:avLst/>
          </a:prstGeom>
          <a:noFill/>
          <a:scene3d>
            <a:camera prst="orthographicFront">
              <a:rot lat="206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1200001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88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ПРЕДСТАВЯТ:</a:t>
            </a:r>
          </a:p>
        </p:txBody>
      </p:sp>
      <p:pic>
        <p:nvPicPr>
          <p:cNvPr id="13" name="Графика 12">
            <a:extLst>
              <a:ext uri="{FF2B5EF4-FFF2-40B4-BE49-F238E27FC236}">
                <a16:creationId xmlns:a16="http://schemas.microsoft.com/office/drawing/2014/main" id="{539091A2-FBCD-33E9-E370-2ECB98956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 l="-1126" t="-1966" r="75484"/>
          <a:stretch/>
        </p:blipFill>
        <p:spPr>
          <a:xfrm>
            <a:off x="1" y="1"/>
            <a:ext cx="1702675" cy="1640374"/>
          </a:xfrm>
          <a:prstGeom prst="rect">
            <a:avLst/>
          </a:prstGeom>
          <a:effectLst>
            <a:glow rad="203200">
              <a:schemeClr val="accent3">
                <a:lumMod val="50000"/>
                <a:alpha val="43000"/>
              </a:schemeClr>
            </a:glow>
            <a:softEdge rad="0"/>
          </a:effectLst>
        </p:spPr>
      </p:pic>
      <p:sp>
        <p:nvSpPr>
          <p:cNvPr id="9" name="Текстово поле 15">
            <a:extLst>
              <a:ext uri="{FF2B5EF4-FFF2-40B4-BE49-F238E27FC236}">
                <a16:creationId xmlns:a16="http://schemas.microsoft.com/office/drawing/2014/main" id="{593D6990-5286-BD4E-0721-129BD8720F56}"/>
              </a:ext>
            </a:extLst>
          </p:cNvPr>
          <p:cNvSpPr txBox="1"/>
          <p:nvPr/>
        </p:nvSpPr>
        <p:spPr>
          <a:xfrm>
            <a:off x="1361563" y="126584"/>
            <a:ext cx="9468874" cy="2123658"/>
          </a:xfrm>
          <a:prstGeom prst="rect">
            <a:avLst/>
          </a:prstGeom>
          <a:noFill/>
          <a:scene3d>
            <a:camera prst="orthographicFront">
              <a:rot lat="206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1200001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66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Георги Димитров и Баран Неждетов </a:t>
            </a:r>
            <a:endParaRPr lang="en-US" sz="6600" dirty="0">
              <a:ln w="57150">
                <a:solidFill>
                  <a:srgbClr val="FFFF00"/>
                </a:solidFill>
              </a:ln>
              <a:solidFill>
                <a:srgbClr val="FFC000"/>
              </a:solidFill>
              <a:effectLst>
                <a:glow rad="25400">
                  <a:srgbClr val="00B050">
                    <a:alpha val="26000"/>
                  </a:srgb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  <a:reflection blurRad="76200" stA="1000" endPos="89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78748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A8992530-1A75-FBD6-8B59-9F3F33726E4A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Картина 7" descr="Картина, която съдържа екранна снимка, символ, Графика, кръг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FFBD576-51D4-FDDE-64DA-82B4B272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536" y="331452"/>
            <a:ext cx="2590885" cy="2590885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1078CC56-C307-FC3C-EAE7-8AA4FA83AFB0}"/>
              </a:ext>
            </a:extLst>
          </p:cNvPr>
          <p:cNvSpPr txBox="1"/>
          <p:nvPr/>
        </p:nvSpPr>
        <p:spPr>
          <a:xfrm>
            <a:off x="3068843" y="2922337"/>
            <a:ext cx="5698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Uno Rev3</a:t>
            </a:r>
          </a:p>
          <a:p>
            <a:pPr algn="ctr"/>
            <a:r>
              <a:rPr lang="bg-BG" sz="3600" dirty="0" err="1">
                <a:solidFill>
                  <a:schemeClr val="bg1"/>
                </a:solidFill>
                <a:effectLst/>
              </a:rPr>
              <a:t>микроконтролерна</a:t>
            </a:r>
            <a:r>
              <a:rPr lang="bg-BG" sz="3600" dirty="0">
                <a:solidFill>
                  <a:schemeClr val="bg1"/>
                </a:solidFill>
                <a:effectLst/>
              </a:rPr>
              <a:t> развойна платка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995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67739B-84AC-E9BB-8624-75D3474BD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68601BA0-B9EC-BCB2-EB20-5B8D080E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89" b="95635" l="2069" r="97103">
                        <a14:foregroundMark x1="13379" y1="29563" x2="9517" y2="20437"/>
                        <a14:foregroundMark x1="9379" y1="27183" x2="5103" y2="25992"/>
                        <a14:foregroundMark x1="5103" y1="25992" x2="2069" y2="25397"/>
                        <a14:foregroundMark x1="12138" y1="46032" x2="16552" y2="81151"/>
                        <a14:foregroundMark x1="16552" y1="81151" x2="16552" y2="87500"/>
                        <a14:foregroundMark x1="10069" y1="88889" x2="9241" y2="81151"/>
                        <a14:foregroundMark x1="15034" y1="92659" x2="17517" y2="95833"/>
                        <a14:foregroundMark x1="17517" y1="95833" x2="26621" y2="97222"/>
                        <a14:foregroundMark x1="26621" y1="97222" x2="79862" y2="93254"/>
                        <a14:foregroundMark x1="79862" y1="93254" x2="86345" y2="75000"/>
                        <a14:foregroundMark x1="86345" y1="75000" x2="84552" y2="14683"/>
                        <a14:foregroundMark x1="84552" y1="14683" x2="85379" y2="8730"/>
                        <a14:foregroundMark x1="12552" y1="30754" x2="15448" y2="29365"/>
                        <a14:foregroundMark x1="13379" y1="29167" x2="3724" y2="27579"/>
                        <a14:foregroundMark x1="3724" y1="27579" x2="30759" y2="23413"/>
                        <a14:foregroundMark x1="30759" y1="23413" x2="45931" y2="35913"/>
                        <a14:foregroundMark x1="45931" y1="35913" x2="47310" y2="53175"/>
                        <a14:foregroundMark x1="47310" y1="53175" x2="85655" y2="82341"/>
                        <a14:foregroundMark x1="85655" y1="82341" x2="89379" y2="94643"/>
                        <a14:foregroundMark x1="89379" y1="94643" x2="92552" y2="84325"/>
                        <a14:foregroundMark x1="92552" y1="84325" x2="91310" y2="3571"/>
                        <a14:foregroundMark x1="91310" y1="3571" x2="11172" y2="7341"/>
                        <a14:foregroundMark x1="11172" y1="7341" x2="24138" y2="23611"/>
                        <a14:foregroundMark x1="24138" y1="23611" x2="32000" y2="54365"/>
                        <a14:foregroundMark x1="32000" y1="54365" x2="28828" y2="69048"/>
                        <a14:foregroundMark x1="28828" y1="69048" x2="21655" y2="59524"/>
                        <a14:foregroundMark x1="21655" y1="59524" x2="26483" y2="50992"/>
                        <a14:foregroundMark x1="26483" y1="50992" x2="36690" y2="75198"/>
                        <a14:foregroundMark x1="36690" y1="75198" x2="40828" y2="74008"/>
                        <a14:foregroundMark x1="13931" y1="4167" x2="57241" y2="1389"/>
                        <a14:foregroundMark x1="57241" y1="1389" x2="80000" y2="3373"/>
                        <a14:foregroundMark x1="73517" y1="5556" x2="72414" y2="46627"/>
                        <a14:foregroundMark x1="63448" y1="36706" x2="55034" y2="12897"/>
                        <a14:foregroundMark x1="55034" y1="12897" x2="55034" y2="12698"/>
                        <a14:foregroundMark x1="60828" y1="11310" x2="70759" y2="20437"/>
                        <a14:foregroundMark x1="65793" y1="27976" x2="62207" y2="26190"/>
                        <a14:foregroundMark x1="56276" y1="11905" x2="52828" y2="8532"/>
                        <a14:foregroundMark x1="51724" y1="11111" x2="39310" y2="80952"/>
                        <a14:foregroundMark x1="38483" y1="81746" x2="40138" y2="86508"/>
                        <a14:foregroundMark x1="36966" y1="83532" x2="34345" y2="83929"/>
                        <a14:foregroundMark x1="10621" y1="10317" x2="11034" y2="2381"/>
                        <a14:foregroundMark x1="95310" y1="92063" x2="97103" y2="75992"/>
                        <a14:foregroundMark x1="97103" y1="84722" x2="95862" y2="59524"/>
                        <a14:foregroundMark x1="96000" y1="95040" x2="96000" y2="95040"/>
                        <a14:foregroundMark x1="74897" y1="92857" x2="62483" y2="91468"/>
                        <a14:foregroundMark x1="54483" y1="88095" x2="39172" y2="85119"/>
                        <a14:foregroundMark x1="39172" y1="85119" x2="38483" y2="84722"/>
                        <a14:foregroundMark x1="36552" y1="83532" x2="30207" y2="80357"/>
                        <a14:foregroundMark x1="23586" y1="74603" x2="15586" y2="68056"/>
                        <a14:foregroundMark x1="15862" y1="67659" x2="54621" y2="48611"/>
                        <a14:foregroundMark x1="54621" y1="48611" x2="58897" y2="42857"/>
                        <a14:foregroundMark x1="61103" y1="42659" x2="90621" y2="29167"/>
                        <a14:foregroundMark x1="90621" y1="29167" x2="90483" y2="2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03100" cy="6858000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BB940704-4873-D7F5-8FFD-9A2D5057D426}"/>
              </a:ext>
            </a:extLst>
          </p:cNvPr>
          <p:cNvSpPr/>
          <p:nvPr/>
        </p:nvSpPr>
        <p:spPr>
          <a:xfrm>
            <a:off x="-2448232" y="-4188543"/>
            <a:ext cx="16297581" cy="15367819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59E825F0-89AC-886A-6CE1-ECFF7B72DD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8" name="Картина 7" descr="Картина, която съдържа екранна снимка, символ, Графика, кръг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B93EDDF-B193-C6E3-B61E-106CEA09E7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87" y="0"/>
            <a:ext cx="1765123" cy="1765123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6813058-72AB-F73B-2B9D-EBA03F2D10A5}"/>
              </a:ext>
            </a:extLst>
          </p:cNvPr>
          <p:cNvSpPr txBox="1"/>
          <p:nvPr/>
        </p:nvSpPr>
        <p:spPr>
          <a:xfrm>
            <a:off x="3299720" y="1600064"/>
            <a:ext cx="5503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Arduino Uno Rev3</a:t>
            </a:r>
          </a:p>
          <a:p>
            <a:pPr algn="ctr"/>
            <a:r>
              <a:rPr lang="bg-BG" sz="3600" dirty="0" err="1">
                <a:solidFill>
                  <a:schemeClr val="bg1"/>
                </a:solidFill>
                <a:effectLst/>
              </a:rPr>
              <a:t>микроконтролерна</a:t>
            </a:r>
            <a:r>
              <a:rPr lang="bg-BG" sz="3600" dirty="0">
                <a:solidFill>
                  <a:schemeClr val="bg1"/>
                </a:solidFill>
                <a:effectLst/>
              </a:rPr>
              <a:t> развойна платка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B990CBA5-3205-0A0C-FA3E-C643AEFE859F}"/>
              </a:ext>
            </a:extLst>
          </p:cNvPr>
          <p:cNvSpPr txBox="1"/>
          <p:nvPr/>
        </p:nvSpPr>
        <p:spPr>
          <a:xfrm>
            <a:off x="2356193" y="3495366"/>
            <a:ext cx="73907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effectLst/>
              </a:rPr>
              <a:t>Ардуино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Uno</a:t>
            </a:r>
            <a:r>
              <a:rPr lang="ru-RU" sz="3200" dirty="0">
                <a:solidFill>
                  <a:schemeClr val="bg1"/>
                </a:solidFill>
                <a:effectLst/>
              </a:rPr>
              <a:t> е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микроконтролерна</a:t>
            </a:r>
            <a:r>
              <a:rPr lang="ru-RU" sz="3200" dirty="0">
                <a:solidFill>
                  <a:schemeClr val="bg1"/>
                </a:solidFill>
                <a:effectLst/>
              </a:rPr>
              <a:t>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развойна</a:t>
            </a:r>
            <a:r>
              <a:rPr lang="ru-RU" sz="3200" dirty="0">
                <a:solidFill>
                  <a:schemeClr val="bg1"/>
                </a:solidFill>
                <a:effectLst/>
              </a:rPr>
              <a:t> платка.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Има</a:t>
            </a:r>
            <a:r>
              <a:rPr lang="ru-RU" sz="3200" dirty="0">
                <a:solidFill>
                  <a:schemeClr val="bg1"/>
                </a:solidFill>
                <a:effectLst/>
              </a:rPr>
              <a:t> 14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цифрови</a:t>
            </a:r>
            <a:r>
              <a:rPr lang="ru-RU" sz="3200" dirty="0">
                <a:solidFill>
                  <a:schemeClr val="bg1"/>
                </a:solidFill>
                <a:effectLst/>
              </a:rPr>
              <a:t>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входно-изходни</a:t>
            </a:r>
            <a:r>
              <a:rPr lang="ru-RU" sz="3200" dirty="0">
                <a:solidFill>
                  <a:schemeClr val="bg1"/>
                </a:solidFill>
                <a:effectLst/>
              </a:rPr>
              <a:t> (I/O) порта, 6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аналогови</a:t>
            </a:r>
            <a:r>
              <a:rPr lang="ru-RU" sz="3200" dirty="0">
                <a:solidFill>
                  <a:schemeClr val="bg1"/>
                </a:solidFill>
                <a:effectLst/>
              </a:rPr>
              <a:t> входа,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четири</a:t>
            </a:r>
            <a:r>
              <a:rPr lang="ru-RU" sz="3200" dirty="0">
                <a:solidFill>
                  <a:schemeClr val="bg1"/>
                </a:solidFill>
                <a:effectLst/>
              </a:rPr>
              <a:t>, USB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конектор</a:t>
            </a:r>
            <a:r>
              <a:rPr lang="ru-RU" sz="3200" dirty="0">
                <a:solidFill>
                  <a:schemeClr val="bg1"/>
                </a:solidFill>
                <a:effectLst/>
              </a:rPr>
              <a:t>,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захранващ</a:t>
            </a:r>
            <a:r>
              <a:rPr lang="ru-RU" sz="3200" dirty="0">
                <a:solidFill>
                  <a:schemeClr val="bg1"/>
                </a:solidFill>
                <a:effectLst/>
              </a:rPr>
              <a:t>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куплунг</a:t>
            </a:r>
            <a:r>
              <a:rPr lang="ru-RU" sz="3200" dirty="0">
                <a:solidFill>
                  <a:schemeClr val="bg1"/>
                </a:solidFill>
                <a:effectLst/>
              </a:rPr>
              <a:t>, бутон за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рестартиране</a:t>
            </a:r>
            <a:r>
              <a:rPr lang="ru-RU" sz="3200" dirty="0">
                <a:solidFill>
                  <a:schemeClr val="bg1"/>
                </a:solidFill>
                <a:effectLst/>
              </a:rPr>
              <a:t> и ICSP </a:t>
            </a:r>
            <a:r>
              <a:rPr lang="ru-RU" sz="3200" dirty="0" err="1">
                <a:solidFill>
                  <a:schemeClr val="bg1"/>
                </a:solidFill>
                <a:effectLst/>
              </a:rPr>
              <a:t>конектор</a:t>
            </a:r>
            <a:r>
              <a:rPr lang="ru-RU" sz="3200" dirty="0">
                <a:solidFill>
                  <a:schemeClr val="bg1"/>
                </a:solidFill>
                <a:effectLst/>
              </a:rPr>
              <a:t>.</a:t>
            </a:r>
            <a:endParaRPr lang="bg-B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19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4BFB-A80A-1B22-FC9D-ADE8D7762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Картина 13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E950391-A881-C3D6-1A75-F2879E8AD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143"/>
          <a:stretch/>
        </p:blipFill>
        <p:spPr>
          <a:xfrm>
            <a:off x="0" y="-58784"/>
            <a:ext cx="12191999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F6CD49A8-571A-DA0E-380B-3C0998BBC148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8AB515EB-541C-1B87-7A7B-8199D8AF2BC2}"/>
              </a:ext>
            </a:extLst>
          </p:cNvPr>
          <p:cNvSpPr txBox="1"/>
          <p:nvPr/>
        </p:nvSpPr>
        <p:spPr>
          <a:xfrm rot="2402500">
            <a:off x="2874608" y="3841854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6FFC4BFF-1385-793C-405D-8BF8EB3D2DCF}"/>
              </a:ext>
            </a:extLst>
          </p:cNvPr>
          <p:cNvSpPr txBox="1"/>
          <p:nvPr/>
        </p:nvSpPr>
        <p:spPr>
          <a:xfrm rot="8121290">
            <a:off x="3596693" y="4338689"/>
            <a:ext cx="222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Мащабиране на раздел 7">
                <a:extLst>
                  <a:ext uri="{FF2B5EF4-FFF2-40B4-BE49-F238E27FC236}">
                    <a16:creationId xmlns:a16="http://schemas.microsoft.com/office/drawing/2014/main" id="{D9168754-FD7A-3FB3-E890-76FF1F309D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565909"/>
                  </p:ext>
                </p:extLst>
              </p:nvPr>
            </p:nvGraphicFramePr>
            <p:xfrm>
              <a:off x="2743200" y="401818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B2FE478-6D53-427F-9F64-9DB0F7EE6A66}">
                    <psez:zmPr id="{BCDB5742-1299-4105-9B14-19542C2271E9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Мащабиране на раздел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9168754-FD7A-3FB3-E890-76FF1F309D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0" y="401818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Мащабиране на раздел 11">
                <a:extLst>
                  <a:ext uri="{FF2B5EF4-FFF2-40B4-BE49-F238E27FC236}">
                    <a16:creationId xmlns:a16="http://schemas.microsoft.com/office/drawing/2014/main" id="{93029D70-FC8B-7064-07F5-824E8B3865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5190785"/>
                  </p:ext>
                </p:extLst>
              </p:nvPr>
            </p:nvGraphicFramePr>
            <p:xfrm>
              <a:off x="4643160" y="2610662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6182816-8B22-40A6-88A7-98C8526FACC8}">
                    <psez:zmPr id="{D0D0115E-316F-4051-A762-C2924B8A2125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Мащабиране на раздел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3029D70-FC8B-7064-07F5-824E8B3865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43160" y="2610662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6" name="Мащабиране на раздел 15">
                <a:extLst>
                  <a:ext uri="{FF2B5EF4-FFF2-40B4-BE49-F238E27FC236}">
                    <a16:creationId xmlns:a16="http://schemas.microsoft.com/office/drawing/2014/main" id="{7959A793-95F6-35E1-FD8B-6A34248850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917251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Мащабиране на раздел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959A793-95F6-35E1-FD8B-6A34248850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24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26B50B70-A7C1-AE0D-C25E-F255177B9A1C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Картина 5" descr="Картина, която съдържа Правоъгълник, мотив, линия, квадра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CBEA5D4A-F80E-F09D-A89A-B8B758BFE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15816" y1="67653" x2="27857" y2="59388"/>
                        <a14:foregroundMark x1="27857" y1="59388" x2="38061" y2="56837"/>
                        <a14:foregroundMark x1="38061" y1="56837" x2="39082" y2="57041"/>
                        <a14:foregroundMark x1="31327" y1="65102" x2="58571" y2="75816"/>
                        <a14:foregroundMark x1="58571" y1="75816" x2="61327" y2="58776"/>
                        <a14:foregroundMark x1="61327" y1="58776" x2="54286" y2="51327"/>
                        <a14:foregroundMark x1="54286" y1="51327" x2="50306" y2="39286"/>
                        <a14:foregroundMark x1="50306" y1="39286" x2="29694" y2="25306"/>
                        <a14:foregroundMark x1="29694" y1="25306" x2="63061" y2="38163"/>
                        <a14:foregroundMark x1="57143" y1="44898" x2="45408" y2="43469"/>
                        <a14:foregroundMark x1="45408" y1="43469" x2="32143" y2="36939"/>
                        <a14:foregroundMark x1="32041" y1="36837" x2="62857" y2="53571"/>
                        <a14:foregroundMark x1="62857" y1="53571" x2="62857" y2="54388"/>
                        <a14:foregroundMark x1="62857" y1="54694" x2="68571" y2="62959"/>
                        <a14:foregroundMark x1="69082" y1="65816" x2="72959" y2="76837"/>
                        <a14:foregroundMark x1="72959" y1="76837" x2="67755" y2="76837"/>
                        <a14:foregroundMark x1="65918" y1="76939" x2="51429" y2="76429"/>
                        <a14:foregroundMark x1="50612" y1="76429" x2="38265" y2="75816"/>
                        <a14:foregroundMark x1="36429" y1="76122" x2="26735" y2="76122"/>
                        <a14:foregroundMark x1="26735" y1="76122" x2="26735" y2="76122"/>
                        <a14:foregroundMark x1="26429" y1="75918" x2="21020" y2="40000"/>
                        <a14:foregroundMark x1="21327" y1="40000" x2="46429" y2="48571"/>
                        <a14:foregroundMark x1="46429" y1="48571" x2="61531" y2="47245"/>
                        <a14:foregroundMark x1="61531" y1="47245" x2="63776" y2="47551"/>
                        <a14:foregroundMark x1="66224" y1="48776" x2="71633" y2="34388"/>
                        <a14:foregroundMark x1="71837" y1="39796" x2="71633" y2="50000"/>
                        <a14:foregroundMark x1="71633" y1="50102" x2="70714" y2="27959"/>
                        <a14:foregroundMark x1="70714" y1="27959" x2="71531" y2="24592"/>
                        <a14:foregroundMark x1="71531" y1="24490" x2="60000" y2="22959"/>
                        <a14:foregroundMark x1="59694" y1="22959" x2="37857" y2="22959"/>
                        <a14:foregroundMark x1="36531" y1="23163" x2="20510" y2="23265"/>
                        <a14:foregroundMark x1="17347" y1="21633" x2="15918" y2="28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01" y="829404"/>
            <a:ext cx="3686960" cy="3686960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E8195D3C-1E58-BCDF-FFB6-40E384501363}"/>
              </a:ext>
            </a:extLst>
          </p:cNvPr>
          <p:cNvSpPr txBox="1"/>
          <p:nvPr/>
        </p:nvSpPr>
        <p:spPr>
          <a:xfrm>
            <a:off x="4298301" y="3713610"/>
            <a:ext cx="323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BREADBOARD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бредборд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4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6A2D4-10C1-7E08-32D1-B544EC1BF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Правоъгълник, текс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2F54C63-78EE-328F-02F1-D4F9F8101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/>
          <a:stretch/>
        </p:blipFill>
        <p:spPr>
          <a:xfrm>
            <a:off x="0" y="0"/>
            <a:ext cx="12172115" cy="6867152"/>
          </a:xfrm>
          <a:prstGeom prst="rect">
            <a:avLst/>
          </a:prstGeo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EE3F8D0C-AA7B-3606-84DF-B310147F69B6}"/>
              </a:ext>
            </a:extLst>
          </p:cNvPr>
          <p:cNvSpPr/>
          <p:nvPr/>
        </p:nvSpPr>
        <p:spPr>
          <a:xfrm>
            <a:off x="-2770094" y="-4558553"/>
            <a:ext cx="16808824" cy="15975106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D71105C2-6959-7C2B-1FC3-AA26F9551B84}"/>
              </a:ext>
            </a:extLst>
          </p:cNvPr>
          <p:cNvSpPr/>
          <p:nvPr/>
        </p:nvSpPr>
        <p:spPr>
          <a:xfrm>
            <a:off x="0" y="0"/>
            <a:ext cx="12172115" cy="6867152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Картина 5" descr="Картина, която съдържа Правоъгълник, мотив, линия, квадра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49593855-B072-84A2-2ECA-D27EE8763A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5816" y1="67653" x2="27857" y2="59388"/>
                        <a14:foregroundMark x1="27857" y1="59388" x2="38061" y2="56837"/>
                        <a14:foregroundMark x1="38061" y1="56837" x2="39082" y2="57041"/>
                        <a14:foregroundMark x1="31327" y1="65102" x2="58571" y2="75816"/>
                        <a14:foregroundMark x1="58571" y1="75816" x2="61327" y2="58776"/>
                        <a14:foregroundMark x1="61327" y1="58776" x2="54286" y2="51327"/>
                        <a14:foregroundMark x1="54286" y1="51327" x2="50306" y2="39286"/>
                        <a14:foregroundMark x1="50306" y1="39286" x2="29694" y2="25306"/>
                        <a14:foregroundMark x1="29694" y1="25306" x2="63061" y2="38163"/>
                        <a14:foregroundMark x1="57143" y1="44898" x2="45408" y2="43469"/>
                        <a14:foregroundMark x1="45408" y1="43469" x2="32143" y2="36939"/>
                        <a14:foregroundMark x1="32041" y1="36837" x2="62857" y2="53571"/>
                        <a14:foregroundMark x1="62857" y1="53571" x2="62857" y2="54388"/>
                        <a14:foregroundMark x1="62857" y1="54694" x2="68571" y2="62959"/>
                        <a14:foregroundMark x1="69082" y1="65816" x2="72959" y2="76837"/>
                        <a14:foregroundMark x1="72959" y1="76837" x2="67755" y2="76837"/>
                        <a14:foregroundMark x1="65918" y1="76939" x2="51429" y2="76429"/>
                        <a14:foregroundMark x1="50612" y1="76429" x2="38265" y2="75816"/>
                        <a14:foregroundMark x1="36429" y1="76122" x2="26735" y2="76122"/>
                        <a14:foregroundMark x1="26735" y1="76122" x2="26735" y2="76122"/>
                        <a14:foregroundMark x1="26429" y1="75918" x2="21020" y2="40000"/>
                        <a14:foregroundMark x1="21327" y1="40000" x2="46429" y2="48571"/>
                        <a14:foregroundMark x1="46429" y1="48571" x2="61531" y2="47245"/>
                        <a14:foregroundMark x1="61531" y1="47245" x2="63776" y2="47551"/>
                        <a14:foregroundMark x1="66224" y1="48776" x2="71633" y2="34388"/>
                        <a14:foregroundMark x1="71837" y1="39796" x2="71633" y2="50000"/>
                        <a14:foregroundMark x1="71633" y1="50102" x2="70714" y2="27959"/>
                        <a14:foregroundMark x1="70714" y1="27959" x2="71531" y2="24592"/>
                        <a14:foregroundMark x1="71531" y1="24490" x2="60000" y2="22959"/>
                        <a14:foregroundMark x1="59694" y1="22959" x2="37857" y2="22959"/>
                        <a14:foregroundMark x1="36531" y1="23163" x2="20510" y2="23265"/>
                        <a14:foregroundMark x1="17347" y1="21633" x2="15918" y2="28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244" y="-196770"/>
            <a:ext cx="2389473" cy="2389473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FFF6C7EC-BC84-D5A6-9A44-E5A47FA4EB62}"/>
              </a:ext>
            </a:extLst>
          </p:cNvPr>
          <p:cNvSpPr txBox="1"/>
          <p:nvPr/>
        </p:nvSpPr>
        <p:spPr>
          <a:xfrm>
            <a:off x="4298300" y="1592538"/>
            <a:ext cx="323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BREADBOARD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бредборд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E3A65FA3-FE4C-F424-067C-F8709B93037D}"/>
              </a:ext>
            </a:extLst>
          </p:cNvPr>
          <p:cNvSpPr txBox="1"/>
          <p:nvPr/>
        </p:nvSpPr>
        <p:spPr>
          <a:xfrm>
            <a:off x="2715731" y="2792867"/>
            <a:ext cx="6094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effectLst/>
              </a:rPr>
              <a:t>Прототипна платка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Breadboard</a:t>
            </a:r>
            <a:r>
              <a:rPr lang="ru-RU" sz="2400" dirty="0">
                <a:solidFill>
                  <a:schemeClr val="bg1"/>
                </a:solidFill>
                <a:effectLst/>
              </a:rPr>
              <a:t> с 400 гнезда,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разположени</a:t>
            </a:r>
            <a:r>
              <a:rPr lang="ru-RU" sz="2400" dirty="0">
                <a:solidFill>
                  <a:schemeClr val="bg1"/>
                </a:solidFill>
                <a:effectLst/>
              </a:rPr>
              <a:t> на 4 по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дължина</a:t>
            </a:r>
            <a:r>
              <a:rPr lang="ru-RU" sz="2400" dirty="0">
                <a:solidFill>
                  <a:schemeClr val="bg1"/>
                </a:solidFill>
                <a:effectLst/>
              </a:rPr>
              <a:t> и 30 по ширина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реда</a:t>
            </a:r>
            <a:r>
              <a:rPr lang="ru-RU" sz="2400" dirty="0">
                <a:solidFill>
                  <a:schemeClr val="bg1"/>
                </a:solidFill>
                <a:effectLst/>
              </a:rPr>
              <a:t>. Платката е с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размери</a:t>
            </a:r>
            <a:r>
              <a:rPr lang="ru-RU" sz="2400" dirty="0">
                <a:solidFill>
                  <a:schemeClr val="bg1"/>
                </a:solidFill>
                <a:effectLst/>
              </a:rPr>
              <a:t> 82mm х 54mm и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има</a:t>
            </a:r>
            <a:r>
              <a:rPr lang="ru-RU" sz="2400" dirty="0">
                <a:solidFill>
                  <a:schemeClr val="bg1"/>
                </a:solidFill>
                <a:effectLst/>
              </a:rPr>
              <a:t>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двойнозалепваща</a:t>
            </a:r>
            <a:r>
              <a:rPr lang="ru-RU" sz="2400" dirty="0">
                <a:solidFill>
                  <a:schemeClr val="bg1"/>
                </a:solidFill>
                <a:effectLst/>
              </a:rPr>
              <a:t> лента за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по-удобно</a:t>
            </a:r>
            <a:r>
              <a:rPr lang="ru-RU" sz="2400" dirty="0">
                <a:solidFill>
                  <a:schemeClr val="bg1"/>
                </a:solidFill>
                <a:effectLst/>
              </a:rPr>
              <a:t> </a:t>
            </a:r>
            <a:r>
              <a:rPr lang="ru-RU" sz="2400" dirty="0" err="1">
                <a:solidFill>
                  <a:schemeClr val="bg1"/>
                </a:solidFill>
                <a:effectLst/>
              </a:rPr>
              <a:t>закрепване</a:t>
            </a:r>
            <a:r>
              <a:rPr lang="ru-RU" sz="2400" dirty="0">
                <a:solidFill>
                  <a:schemeClr val="bg1"/>
                </a:solidFill>
                <a:effectLst/>
              </a:rPr>
              <a:t>.</a:t>
            </a:r>
            <a:endParaRPr lang="bg-BG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9048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366DD-8BD0-5322-650B-D6A3DCCB3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5C222E4-7DFC-9BF2-182E-02A8C37DD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143"/>
          <a:stretch/>
        </p:blipFill>
        <p:spPr>
          <a:xfrm>
            <a:off x="0" y="-58784"/>
            <a:ext cx="12191999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D1D3D48-3253-9F4C-198A-0578FF93CBDD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C5E78994-CD0F-1B78-A86D-9994BE89CCEC}"/>
              </a:ext>
            </a:extLst>
          </p:cNvPr>
          <p:cNvSpPr txBox="1"/>
          <p:nvPr/>
        </p:nvSpPr>
        <p:spPr>
          <a:xfrm rot="2402500">
            <a:off x="2874608" y="3841854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F461B48F-55BA-54BB-2C1A-2C8C2D13A9EB}"/>
              </a:ext>
            </a:extLst>
          </p:cNvPr>
          <p:cNvSpPr txBox="1"/>
          <p:nvPr/>
        </p:nvSpPr>
        <p:spPr>
          <a:xfrm rot="8121290">
            <a:off x="3596693" y="4338689"/>
            <a:ext cx="222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Мащабиране на раздел 7">
                <a:extLst>
                  <a:ext uri="{FF2B5EF4-FFF2-40B4-BE49-F238E27FC236}">
                    <a16:creationId xmlns:a16="http://schemas.microsoft.com/office/drawing/2014/main" id="{73B7CC8C-3849-C33C-AC8F-70D036699EC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43200" y="401818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B2FE478-6D53-427F-9F64-9DB0F7EE6A66}">
                    <psez:zmPr id="{BCDB5742-1299-4105-9B14-19542C2271E9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Мащабиране на раздел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3B7CC8C-3849-C33C-AC8F-70D036699E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0" y="401818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Мащабиране на раздел 11">
                <a:extLst>
                  <a:ext uri="{FF2B5EF4-FFF2-40B4-BE49-F238E27FC236}">
                    <a16:creationId xmlns:a16="http://schemas.microsoft.com/office/drawing/2014/main" id="{D4D8AF4A-827B-9675-1A48-57B25D3883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34807" y="255558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6182816-8B22-40A6-88A7-98C8526FACC8}">
                    <psez:zmPr id="{D0D0115E-316F-4051-A762-C2924B8A2125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Мащабиране на раздел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4D8AF4A-827B-9675-1A48-57B25D3883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4807" y="255558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6DA1F15-2EB5-EB95-6FD2-7A006034E2D2}"/>
              </a:ext>
            </a:extLst>
          </p:cNvPr>
          <p:cNvSpPr txBox="1"/>
          <p:nvPr/>
        </p:nvSpPr>
        <p:spPr>
          <a:xfrm rot="2402500">
            <a:off x="6753663" y="3624102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Мащабиране на раздел 9">
                <a:extLst>
                  <a:ext uri="{FF2B5EF4-FFF2-40B4-BE49-F238E27FC236}">
                    <a16:creationId xmlns:a16="http://schemas.microsoft.com/office/drawing/2014/main" id="{E6783346-9853-0E68-B325-CDC55884E0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4626532"/>
                  </p:ext>
                </p:extLst>
              </p:nvPr>
            </p:nvGraphicFramePr>
            <p:xfrm>
              <a:off x="6686449" y="374304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482D7F-1266-4826-A60A-0960F9B28DA2}">
                    <psez:zmPr id="{4B1F0BAB-DEC3-4CD3-A853-E3CF97DFE5A4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Мащабиране на раздел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6783346-9853-0E68-B325-CDC55884E0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6449" y="374304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4" name="Мащабиране на раздел 13">
                <a:extLst>
                  <a:ext uri="{FF2B5EF4-FFF2-40B4-BE49-F238E27FC236}">
                    <a16:creationId xmlns:a16="http://schemas.microsoft.com/office/drawing/2014/main" id="{485B0A30-D27F-0BA6-6D7F-DA52EFCE66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917251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Мащабиране на раздел 13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485B0A30-D27F-0BA6-6D7F-DA52EFCE66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949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5F4599-A882-7DA1-ED7C-30E667C34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>
            <a:extLst>
              <a:ext uri="{FF2B5EF4-FFF2-40B4-BE49-F238E27FC236}">
                <a16:creationId xmlns:a16="http://schemas.microsoft.com/office/drawing/2014/main" id="{716ED47F-086F-50D2-ACCE-F0E5AFB5544B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BAB9496A-609B-811C-B560-DA8C0DB5F770}"/>
              </a:ext>
            </a:extLst>
          </p:cNvPr>
          <p:cNvSpPr txBox="1"/>
          <p:nvPr/>
        </p:nvSpPr>
        <p:spPr>
          <a:xfrm>
            <a:off x="3413031" y="3350172"/>
            <a:ext cx="5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 WIRES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джъмперни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кабели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Картина 5" descr="Картина, която съдържа светлин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E3C8BFB-BA92-81E9-5235-D4639970FEE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6101">
            <a:off x="4127730" y="814214"/>
            <a:ext cx="3576683" cy="357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3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30B015-0571-B0F4-EE27-7EF2C3D50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B5F63EEC-A27F-2967-2CF1-23FB4D513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Овал 1">
            <a:extLst>
              <a:ext uri="{FF2B5EF4-FFF2-40B4-BE49-F238E27FC236}">
                <a16:creationId xmlns:a16="http://schemas.microsoft.com/office/drawing/2014/main" id="{F4CEE91B-2E7A-C805-036C-F2A2AA9A6627}"/>
              </a:ext>
            </a:extLst>
          </p:cNvPr>
          <p:cNvSpPr/>
          <p:nvPr/>
        </p:nvSpPr>
        <p:spPr>
          <a:xfrm>
            <a:off x="-2117558" y="-3176337"/>
            <a:ext cx="15977937" cy="13667874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Правоъгълник 7">
            <a:extLst>
              <a:ext uri="{FF2B5EF4-FFF2-40B4-BE49-F238E27FC236}">
                <a16:creationId xmlns:a16="http://schemas.microsoft.com/office/drawing/2014/main" id="{CECCDD45-0521-F4E0-B4B5-2C4C0EEF58BF}"/>
              </a:ext>
            </a:extLst>
          </p:cNvPr>
          <p:cNvSpPr/>
          <p:nvPr/>
        </p:nvSpPr>
        <p:spPr>
          <a:xfrm>
            <a:off x="-1" y="-79022"/>
            <a:ext cx="12192000" cy="6981967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3853FC57-0747-1BB8-2DEC-6D1DF4DB5F52}"/>
              </a:ext>
            </a:extLst>
          </p:cNvPr>
          <p:cNvSpPr txBox="1"/>
          <p:nvPr/>
        </p:nvSpPr>
        <p:spPr>
          <a:xfrm>
            <a:off x="3591049" y="1280426"/>
            <a:ext cx="5009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JUMPER WIRES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bg-BG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джъмперни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кабели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Картина 5" descr="Картина, която съдържа светлин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25C6247F-4538-4E3C-A00D-C7EED1B558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06101">
            <a:off x="4700468" y="-463314"/>
            <a:ext cx="2435026" cy="2435026"/>
          </a:xfrm>
          <a:prstGeom prst="rect">
            <a:avLst/>
          </a:prstGeom>
        </p:spPr>
      </p:pic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AFE0ADF9-B72C-B607-CB5B-27C202D39E59}"/>
              </a:ext>
            </a:extLst>
          </p:cNvPr>
          <p:cNvSpPr txBox="1"/>
          <p:nvPr/>
        </p:nvSpPr>
        <p:spPr>
          <a:xfrm>
            <a:off x="2408933" y="2446303"/>
            <a:ext cx="73741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Джъмперните кабели </a:t>
            </a:r>
            <a:r>
              <a:rPr lang="ru-RU" sz="2800" dirty="0" err="1">
                <a:solidFill>
                  <a:schemeClr val="bg1"/>
                </a:solidFill>
              </a:rPr>
              <a:t>представляват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проводници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които</a:t>
            </a:r>
            <a:r>
              <a:rPr lang="ru-RU" sz="2800" dirty="0">
                <a:solidFill>
                  <a:schemeClr val="bg1"/>
                </a:solidFill>
              </a:rPr>
              <a:t> се </a:t>
            </a:r>
            <a:r>
              <a:rPr lang="ru-RU" sz="2800" dirty="0" err="1">
                <a:solidFill>
                  <a:schemeClr val="bg1"/>
                </a:solidFill>
              </a:rPr>
              <a:t>използват</a:t>
            </a:r>
            <a:r>
              <a:rPr lang="ru-RU" sz="2800" dirty="0">
                <a:solidFill>
                  <a:schemeClr val="bg1"/>
                </a:solidFill>
              </a:rPr>
              <a:t> за </a:t>
            </a:r>
            <a:r>
              <a:rPr lang="ru-RU" sz="2800" dirty="0" err="1">
                <a:solidFill>
                  <a:schemeClr val="bg1"/>
                </a:solidFill>
              </a:rPr>
              <a:t>създаване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временни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електрически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връзки</a:t>
            </a:r>
            <a:r>
              <a:rPr lang="ru-RU" sz="2800" dirty="0">
                <a:solidFill>
                  <a:schemeClr val="bg1"/>
                </a:solidFill>
              </a:rPr>
              <a:t> между </a:t>
            </a:r>
            <a:r>
              <a:rPr lang="ru-RU" sz="2800" dirty="0" err="1">
                <a:solidFill>
                  <a:schemeClr val="bg1"/>
                </a:solidFill>
              </a:rPr>
              <a:t>различни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компоненти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електронни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схеми</a:t>
            </a:r>
            <a:r>
              <a:rPr lang="ru-RU" sz="2800" dirty="0">
                <a:solidFill>
                  <a:schemeClr val="bg1"/>
                </a:solidFill>
              </a:rPr>
              <a:t>. </a:t>
            </a:r>
            <a:r>
              <a:rPr lang="ru-RU" sz="2800" dirty="0" err="1">
                <a:solidFill>
                  <a:schemeClr val="bg1"/>
                </a:solidFill>
              </a:rPr>
              <a:t>Предлагат</a:t>
            </a:r>
            <a:r>
              <a:rPr lang="ru-RU" sz="2800" dirty="0">
                <a:solidFill>
                  <a:schemeClr val="bg1"/>
                </a:solidFill>
              </a:rPr>
              <a:t> се в </a:t>
            </a:r>
            <a:r>
              <a:rPr lang="ru-RU" sz="2800" dirty="0" err="1">
                <a:solidFill>
                  <a:schemeClr val="bg1"/>
                </a:solidFill>
              </a:rPr>
              <a:t>различни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дължини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цветове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като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всеки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кабел</a:t>
            </a:r>
            <a:r>
              <a:rPr lang="ru-RU" sz="2800" dirty="0">
                <a:solidFill>
                  <a:schemeClr val="bg1"/>
                </a:solidFill>
              </a:rPr>
              <a:t> е </a:t>
            </a:r>
            <a:r>
              <a:rPr lang="ru-RU" sz="2800" dirty="0" err="1">
                <a:solidFill>
                  <a:schemeClr val="bg1"/>
                </a:solidFill>
              </a:rPr>
              <a:t>снабден</a:t>
            </a:r>
            <a:r>
              <a:rPr lang="ru-RU" sz="2800" dirty="0">
                <a:solidFill>
                  <a:schemeClr val="bg1"/>
                </a:solidFill>
              </a:rPr>
              <a:t> с </a:t>
            </a:r>
            <a:r>
              <a:rPr lang="ru-RU" sz="2800" dirty="0" err="1">
                <a:solidFill>
                  <a:schemeClr val="bg1"/>
                </a:solidFill>
              </a:rPr>
              <a:t>конектори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двата</a:t>
            </a:r>
            <a:r>
              <a:rPr lang="ru-RU" sz="2800" dirty="0">
                <a:solidFill>
                  <a:schemeClr val="bg1"/>
                </a:solidFill>
              </a:rPr>
              <a:t> си края, </a:t>
            </a:r>
            <a:r>
              <a:rPr lang="ru-RU" sz="2800" dirty="0" err="1">
                <a:solidFill>
                  <a:schemeClr val="bg1"/>
                </a:solidFill>
              </a:rPr>
              <a:t>които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могат</a:t>
            </a:r>
            <a:r>
              <a:rPr lang="ru-RU" sz="2800" dirty="0">
                <a:solidFill>
                  <a:schemeClr val="bg1"/>
                </a:solidFill>
              </a:rPr>
              <a:t> да се </a:t>
            </a:r>
            <a:r>
              <a:rPr lang="ru-RU" sz="2800" dirty="0" err="1">
                <a:solidFill>
                  <a:schemeClr val="bg1"/>
                </a:solidFill>
              </a:rPr>
              <a:t>включват</a:t>
            </a:r>
            <a:r>
              <a:rPr lang="ru-RU" sz="2800" dirty="0">
                <a:solidFill>
                  <a:schemeClr val="bg1"/>
                </a:solidFill>
              </a:rPr>
              <a:t> в </a:t>
            </a:r>
            <a:r>
              <a:rPr lang="ru-RU" sz="2800" dirty="0" err="1">
                <a:solidFill>
                  <a:schemeClr val="bg1"/>
                </a:solidFill>
              </a:rPr>
              <a:t>пинове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платката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Arduino</a:t>
            </a:r>
            <a:r>
              <a:rPr lang="ru-RU" sz="2800" dirty="0">
                <a:solidFill>
                  <a:schemeClr val="bg1"/>
                </a:solidFill>
              </a:rPr>
              <a:t> или </a:t>
            </a:r>
            <a:r>
              <a:rPr lang="ru-RU" sz="2800" dirty="0" err="1">
                <a:solidFill>
                  <a:schemeClr val="bg1"/>
                </a:solidFill>
              </a:rPr>
              <a:t>други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съвместими</a:t>
            </a:r>
            <a:r>
              <a:rPr lang="ru-RU" sz="2800" dirty="0">
                <a:solidFill>
                  <a:schemeClr val="bg1"/>
                </a:solidFill>
              </a:rPr>
              <a:t> устройства.</a:t>
            </a:r>
            <a:r>
              <a:rPr lang="ru-RU" sz="2800" dirty="0"/>
              <a:t>.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51649420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3B147-B054-E720-D34F-B5857A52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36D4E8F0-C6F5-C5C0-06CE-17201024F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784"/>
            <a:ext cx="12227211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75AAD2F1-3D13-2E7D-BB3C-F8904A8994A2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A489AC5E-3454-35F1-BDD8-695419DF7298}"/>
              </a:ext>
            </a:extLst>
          </p:cNvPr>
          <p:cNvSpPr txBox="1"/>
          <p:nvPr/>
        </p:nvSpPr>
        <p:spPr>
          <a:xfrm rot="2402500">
            <a:off x="2874608" y="3841854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CF072B6D-B64C-7921-ABDB-50B3C822DDDB}"/>
              </a:ext>
            </a:extLst>
          </p:cNvPr>
          <p:cNvSpPr txBox="1"/>
          <p:nvPr/>
        </p:nvSpPr>
        <p:spPr>
          <a:xfrm rot="8121290">
            <a:off x="3596693" y="4338689"/>
            <a:ext cx="222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Мащабиране на раздел 7">
                <a:extLst>
                  <a:ext uri="{FF2B5EF4-FFF2-40B4-BE49-F238E27FC236}">
                    <a16:creationId xmlns:a16="http://schemas.microsoft.com/office/drawing/2014/main" id="{662D0CDD-AE57-225E-997A-B33E01070E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43200" y="401818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B2FE478-6D53-427F-9F64-9DB0F7EE6A66}">
                    <psez:zmPr id="{BCDB5742-1299-4105-9B14-19542C2271E9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Мащабиране на раздел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62D0CDD-AE57-225E-997A-B33E01070E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3200" y="401818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Мащабиране на раздел 11">
                <a:extLst>
                  <a:ext uri="{FF2B5EF4-FFF2-40B4-BE49-F238E27FC236}">
                    <a16:creationId xmlns:a16="http://schemas.microsoft.com/office/drawing/2014/main" id="{168F9CBD-043B-3107-6717-A7E0D3FCC6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34807" y="255558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6182816-8B22-40A6-88A7-98C8526FACC8}">
                    <psez:zmPr id="{D0D0115E-316F-4051-A762-C2924B8A2125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Мащабиране на раздел 11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68F9CBD-043B-3107-6717-A7E0D3FCC6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4807" y="255558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4215B851-E841-2921-7AAA-AF3A226A9E7E}"/>
              </a:ext>
            </a:extLst>
          </p:cNvPr>
          <p:cNvSpPr txBox="1"/>
          <p:nvPr/>
        </p:nvSpPr>
        <p:spPr>
          <a:xfrm rot="2402500">
            <a:off x="6753663" y="3624102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Мащабиране на раздел 9">
                <a:extLst>
                  <a:ext uri="{FF2B5EF4-FFF2-40B4-BE49-F238E27FC236}">
                    <a16:creationId xmlns:a16="http://schemas.microsoft.com/office/drawing/2014/main" id="{CE994683-2B61-B3DD-DCAF-FF4A198D59E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69863534"/>
                  </p:ext>
                </p:extLst>
              </p:nvPr>
            </p:nvGraphicFramePr>
            <p:xfrm>
              <a:off x="6692941" y="374304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482D7F-1266-4826-A60A-0960F9B28DA2}">
                    <psez:zmPr id="{4B1F0BAB-DEC3-4CD3-A853-E3CF97DFE5A4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Мащабиране на раздел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E994683-2B61-B3DD-DCAF-FF4A198D59E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692941" y="374304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5" name="Мащабиране на раздел 4">
                <a:extLst>
                  <a:ext uri="{FF2B5EF4-FFF2-40B4-BE49-F238E27FC236}">
                    <a16:creationId xmlns:a16="http://schemas.microsoft.com/office/drawing/2014/main" id="{2133DF3E-76E7-3A5D-067D-5935A02CF6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8609646"/>
                  </p:ext>
                </p:extLst>
              </p:nvPr>
            </p:nvGraphicFramePr>
            <p:xfrm>
              <a:off x="8866494" y="274656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9AC127-A118-4FC5-A503-D51C7F3B4933}">
                    <psez:zmPr id="{65E2E88B-01F1-486C-AE05-6E64B3239E4D}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Мащабиране на раздел 4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133DF3E-76E7-3A5D-067D-5935A02CF6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66494" y="2746566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DD219F63-E7B4-6E36-FA88-8699D0A2711A}"/>
              </a:ext>
            </a:extLst>
          </p:cNvPr>
          <p:cNvSpPr txBox="1"/>
          <p:nvPr/>
        </p:nvSpPr>
        <p:spPr>
          <a:xfrm rot="8849644">
            <a:off x="8276394" y="3304353"/>
            <a:ext cx="1517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solidFill>
                  <a:schemeClr val="bg1"/>
                </a:solidFill>
              </a:rPr>
              <a:t>-</a:t>
            </a:r>
            <a:r>
              <a:rPr lang="en-US" sz="2800" dirty="0">
                <a:solidFill>
                  <a:schemeClr val="bg1"/>
                </a:solidFill>
              </a:rPr>
              <a:t>--------</a:t>
            </a:r>
            <a:r>
              <a:rPr lang="bg-BG" sz="2800" dirty="0">
                <a:solidFill>
                  <a:schemeClr val="bg1"/>
                </a:solidFill>
              </a:rPr>
              <a:t>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4" name="Мащабиране на раздел 13">
                <a:extLst>
                  <a:ext uri="{FF2B5EF4-FFF2-40B4-BE49-F238E27FC236}">
                    <a16:creationId xmlns:a16="http://schemas.microsoft.com/office/drawing/2014/main" id="{D7F57F5B-1078-C93D-AA09-0DB82598B7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917251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Мащабиране на раздел 1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D7F57F5B-1078-C93D-AA09-0DB82598B7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08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AB4F1B47-7EEC-0ECE-7F60-3CEC039F02C5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Картина 5" descr="Картина, която съдържа черен, тъмнин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C3124E44-06FE-76BF-682D-49B773B512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39162" y="893863"/>
            <a:ext cx="2957638" cy="2957638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A2580761-8793-BC79-877F-8C62FEC7139F}"/>
              </a:ext>
            </a:extLst>
          </p:cNvPr>
          <p:cNvSpPr txBox="1"/>
          <p:nvPr/>
        </p:nvSpPr>
        <p:spPr>
          <a:xfrm>
            <a:off x="3413031" y="3851501"/>
            <a:ext cx="5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 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кабел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83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 descr="Картина, която съдържа електроника, Електроинженерство, Електронен компонент, Елемент от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9FD6E56-C3A3-6B17-A6B0-F6F9E68C0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18" y="0"/>
            <a:ext cx="7425765" cy="6858000"/>
          </a:xfrm>
          <a:prstGeom prst="rect">
            <a:avLst/>
          </a:prstGeom>
        </p:spPr>
      </p:pic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13BE6491-3CFC-A1AB-DF3E-28EF754594BD}"/>
              </a:ext>
            </a:extLst>
          </p:cNvPr>
          <p:cNvSpPr/>
          <p:nvPr/>
        </p:nvSpPr>
        <p:spPr>
          <a:xfrm>
            <a:off x="6073140" y="3406140"/>
            <a:ext cx="45719" cy="4571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06D50287-96A3-1254-9615-DD4AF1312DB9}"/>
              </a:ext>
            </a:extLst>
          </p:cNvPr>
          <p:cNvSpPr txBox="1"/>
          <p:nvPr/>
        </p:nvSpPr>
        <p:spPr>
          <a:xfrm rot="10800000">
            <a:off x="623454" y="-6283829"/>
            <a:ext cx="10945091" cy="92486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bg-BG" sz="59500" dirty="0">
                <a:solidFill>
                  <a:srgbClr val="00979C"/>
                </a:solidFill>
              </a:rPr>
              <a:t>∞</a:t>
            </a:r>
          </a:p>
        </p:txBody>
      </p:sp>
      <p:sp>
        <p:nvSpPr>
          <p:cNvPr id="7" name="Знак минус 6">
            <a:extLst>
              <a:ext uri="{FF2B5EF4-FFF2-40B4-BE49-F238E27FC236}">
                <a16:creationId xmlns:a16="http://schemas.microsoft.com/office/drawing/2014/main" id="{FD4C8791-011B-9E04-2DC6-4206A892ACCD}"/>
              </a:ext>
            </a:extLst>
          </p:cNvPr>
          <p:cNvSpPr/>
          <p:nvPr/>
        </p:nvSpPr>
        <p:spPr>
          <a:xfrm>
            <a:off x="-1447563" y="1240652"/>
            <a:ext cx="1191185" cy="703384"/>
          </a:xfrm>
          <a:prstGeom prst="mathMinus">
            <a:avLst/>
          </a:prstGeom>
          <a:solidFill>
            <a:srgbClr val="00979C"/>
          </a:solidFill>
          <a:ln>
            <a:solidFill>
              <a:srgbClr val="0097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00979C"/>
              </a:solidFill>
            </a:endParaRPr>
          </a:p>
        </p:txBody>
      </p:sp>
      <p:sp>
        <p:nvSpPr>
          <p:cNvPr id="11" name="Знак плюс 10">
            <a:extLst>
              <a:ext uri="{FF2B5EF4-FFF2-40B4-BE49-F238E27FC236}">
                <a16:creationId xmlns:a16="http://schemas.microsoft.com/office/drawing/2014/main" id="{53D823EA-F7A2-1CC9-A3C2-ACEADA10E92A}"/>
              </a:ext>
            </a:extLst>
          </p:cNvPr>
          <p:cNvSpPr/>
          <p:nvPr/>
        </p:nvSpPr>
        <p:spPr>
          <a:xfrm>
            <a:off x="12420599" y="1211344"/>
            <a:ext cx="789709" cy="762000"/>
          </a:xfrm>
          <a:prstGeom prst="mathPlus">
            <a:avLst>
              <a:gd name="adj1" fmla="val 23520"/>
            </a:avLst>
          </a:prstGeom>
          <a:solidFill>
            <a:srgbClr val="00979C"/>
          </a:solidFill>
          <a:ln>
            <a:solidFill>
              <a:srgbClr val="00979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F9B01306-9739-D558-6AEA-B627DEC74603}"/>
              </a:ext>
            </a:extLst>
          </p:cNvPr>
          <p:cNvSpPr txBox="1"/>
          <p:nvPr/>
        </p:nvSpPr>
        <p:spPr>
          <a:xfrm>
            <a:off x="12261408" y="-180691"/>
            <a:ext cx="1066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00979C"/>
                </a:solidFill>
              </a:rPr>
              <a:t>TM</a:t>
            </a:r>
            <a:endParaRPr lang="bg-BG" sz="4800" b="1" dirty="0">
              <a:solidFill>
                <a:srgbClr val="00979C"/>
              </a:solidFill>
            </a:endParaRPr>
          </a:p>
        </p:txBody>
      </p:sp>
      <p:sp>
        <p:nvSpPr>
          <p:cNvPr id="12" name="Текстово поле 11">
            <a:extLst>
              <a:ext uri="{FF2B5EF4-FFF2-40B4-BE49-F238E27FC236}">
                <a16:creationId xmlns:a16="http://schemas.microsoft.com/office/drawing/2014/main" id="{1DCB3561-A103-67BE-62C3-14AADC236815}"/>
              </a:ext>
            </a:extLst>
          </p:cNvPr>
          <p:cNvSpPr txBox="1"/>
          <p:nvPr/>
        </p:nvSpPr>
        <p:spPr>
          <a:xfrm>
            <a:off x="1572144" y="6994728"/>
            <a:ext cx="90477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rgbClr val="00979C"/>
                </a:solidFill>
                <a:latin typeface="Amasis MT Pro Medium" panose="020F0502020204030204" pitchFamily="18" charset="0"/>
              </a:rPr>
              <a:t>ARDUINO</a:t>
            </a:r>
            <a:endParaRPr lang="bg-BG" sz="13800" b="1" dirty="0">
              <a:solidFill>
                <a:srgbClr val="00979C"/>
              </a:solidFill>
            </a:endParaRPr>
          </a:p>
        </p:txBody>
      </p:sp>
      <p:pic>
        <p:nvPicPr>
          <p:cNvPr id="2" name="0224">
            <a:hlinkClick r:id="" action="ppaction://media"/>
            <a:extLst>
              <a:ext uri="{FF2B5EF4-FFF2-40B4-BE49-F238E27FC236}">
                <a16:creationId xmlns:a16="http://schemas.microsoft.com/office/drawing/2014/main" id="{AFEDF66A-7A32-9EEC-0CE2-AB1A6BD1A6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80"/>
                  <p14:fade in="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75177" y="6858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F26FE-4E55-7A19-C029-0268DFE44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онтейнер за съдържание 4" descr="Картина, която съдържа конектор, Електрическо захранване, кабел, Кабел за пренос на данни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759993D-C98B-3825-7DFA-4F88920FD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5211"/>
          </a:xfrm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800CC26B-B3FC-A1D7-C9D0-D9AEA42B7078}"/>
              </a:ext>
            </a:extLst>
          </p:cNvPr>
          <p:cNvSpPr/>
          <p:nvPr/>
        </p:nvSpPr>
        <p:spPr>
          <a:xfrm>
            <a:off x="-2141621" y="-3272589"/>
            <a:ext cx="16026063" cy="13403177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Правоъгълник 2">
            <a:extLst>
              <a:ext uri="{FF2B5EF4-FFF2-40B4-BE49-F238E27FC236}">
                <a16:creationId xmlns:a16="http://schemas.microsoft.com/office/drawing/2014/main" id="{B3D17166-3001-03EC-6632-DAC4DDC6287A}"/>
              </a:ext>
            </a:extLst>
          </p:cNvPr>
          <p:cNvSpPr/>
          <p:nvPr/>
        </p:nvSpPr>
        <p:spPr>
          <a:xfrm>
            <a:off x="-240632" y="-24799"/>
            <a:ext cx="12657221" cy="6910009"/>
          </a:xfrm>
          <a:prstGeom prst="rect">
            <a:avLst/>
          </a:prstGeom>
          <a:solidFill>
            <a:schemeClr val="tx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6" name="Картина 5" descr="Картина, която съдържа черен, тъмнин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D0CDE35-8A45-405F-4527-DC73B9D65E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50748" y="290644"/>
            <a:ext cx="1934463" cy="1934463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A0D8814A-3B37-3ADE-45FE-15E1CA438A56}"/>
              </a:ext>
            </a:extLst>
          </p:cNvPr>
          <p:cNvSpPr txBox="1"/>
          <p:nvPr/>
        </p:nvSpPr>
        <p:spPr>
          <a:xfrm>
            <a:off x="3413029" y="2334127"/>
            <a:ext cx="500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USB 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кабел 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bg-BG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endParaRPr lang="bg-BG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84045915-AF95-6203-5345-F8C8055A09D4}"/>
              </a:ext>
            </a:extLst>
          </p:cNvPr>
          <p:cNvSpPr txBox="1"/>
          <p:nvPr/>
        </p:nvSpPr>
        <p:spPr>
          <a:xfrm>
            <a:off x="1893416" y="2882109"/>
            <a:ext cx="80491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USB </a:t>
            </a:r>
            <a:r>
              <a:rPr lang="ru-RU" sz="2800" dirty="0" err="1">
                <a:solidFill>
                  <a:schemeClr val="bg1"/>
                </a:solidFill>
              </a:rPr>
              <a:t>кабел</a:t>
            </a:r>
            <a:r>
              <a:rPr lang="ru-RU" sz="2800" dirty="0">
                <a:solidFill>
                  <a:schemeClr val="bg1"/>
                </a:solidFill>
              </a:rPr>
              <a:t> A/B е тип </a:t>
            </a:r>
            <a:r>
              <a:rPr lang="ru-RU" sz="2800" dirty="0" err="1">
                <a:solidFill>
                  <a:schemeClr val="bg1"/>
                </a:solidFill>
              </a:rPr>
              <a:t>кабел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който</a:t>
            </a:r>
            <a:r>
              <a:rPr lang="ru-RU" sz="2800" dirty="0">
                <a:solidFill>
                  <a:schemeClr val="bg1"/>
                </a:solidFill>
              </a:rPr>
              <a:t> се </a:t>
            </a:r>
            <a:r>
              <a:rPr lang="ru-RU" sz="2800" dirty="0" err="1">
                <a:solidFill>
                  <a:schemeClr val="bg1"/>
                </a:solidFill>
              </a:rPr>
              <a:t>използва</a:t>
            </a:r>
            <a:r>
              <a:rPr lang="ru-RU" sz="2800" dirty="0">
                <a:solidFill>
                  <a:schemeClr val="bg1"/>
                </a:solidFill>
              </a:rPr>
              <a:t> за </a:t>
            </a:r>
            <a:r>
              <a:rPr lang="ru-RU" sz="2800" dirty="0" err="1">
                <a:solidFill>
                  <a:schemeClr val="bg1"/>
                </a:solidFill>
              </a:rPr>
              <a:t>свързване</a:t>
            </a:r>
            <a:r>
              <a:rPr lang="ru-RU" sz="2800" dirty="0">
                <a:solidFill>
                  <a:schemeClr val="bg1"/>
                </a:solidFill>
              </a:rPr>
              <a:t> на устройства с </a:t>
            </a:r>
            <a:r>
              <a:rPr lang="ru-RU" sz="2800" dirty="0" err="1">
                <a:solidFill>
                  <a:schemeClr val="bg1"/>
                </a:solidFill>
              </a:rPr>
              <a:t>различни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портове</a:t>
            </a:r>
            <a:r>
              <a:rPr lang="ru-RU" sz="2800" dirty="0">
                <a:solidFill>
                  <a:schemeClr val="bg1"/>
                </a:solidFill>
              </a:rPr>
              <a:t>. </a:t>
            </a:r>
            <a:r>
              <a:rPr lang="ru-RU" sz="2800" dirty="0" err="1">
                <a:solidFill>
                  <a:schemeClr val="bg1"/>
                </a:solidFill>
              </a:rPr>
              <a:t>Единият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му</a:t>
            </a:r>
            <a:r>
              <a:rPr lang="ru-RU" sz="2800" dirty="0">
                <a:solidFill>
                  <a:schemeClr val="bg1"/>
                </a:solidFill>
              </a:rPr>
              <a:t> край е с </a:t>
            </a:r>
            <a:r>
              <a:rPr lang="ru-RU" sz="2800" dirty="0" err="1">
                <a:solidFill>
                  <a:schemeClr val="bg1"/>
                </a:solidFill>
              </a:rPr>
              <a:t>конектор</a:t>
            </a:r>
            <a:r>
              <a:rPr lang="ru-RU" sz="2800" dirty="0">
                <a:solidFill>
                  <a:schemeClr val="bg1"/>
                </a:solidFill>
              </a:rPr>
              <a:t> тип A (</a:t>
            </a:r>
            <a:r>
              <a:rPr lang="ru-RU" sz="2800" dirty="0" err="1">
                <a:solidFill>
                  <a:schemeClr val="bg1"/>
                </a:solidFill>
              </a:rPr>
              <a:t>плосък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правоъгълен</a:t>
            </a:r>
            <a:r>
              <a:rPr lang="ru-RU" sz="2800" dirty="0">
                <a:solidFill>
                  <a:schemeClr val="bg1"/>
                </a:solidFill>
              </a:rPr>
              <a:t>) и се </a:t>
            </a:r>
            <a:r>
              <a:rPr lang="ru-RU" sz="2800" dirty="0" err="1">
                <a:solidFill>
                  <a:schemeClr val="bg1"/>
                </a:solidFill>
              </a:rPr>
              <a:t>свързва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към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компютър</a:t>
            </a:r>
            <a:r>
              <a:rPr lang="ru-RU" sz="2800" dirty="0">
                <a:solidFill>
                  <a:schemeClr val="bg1"/>
                </a:solidFill>
              </a:rPr>
              <a:t> или </a:t>
            </a:r>
            <a:r>
              <a:rPr lang="ru-RU" sz="2800" dirty="0" err="1">
                <a:solidFill>
                  <a:schemeClr val="bg1"/>
                </a:solidFill>
              </a:rPr>
              <a:t>захранващо</a:t>
            </a:r>
            <a:r>
              <a:rPr lang="ru-RU" sz="2800" dirty="0">
                <a:solidFill>
                  <a:schemeClr val="bg1"/>
                </a:solidFill>
              </a:rPr>
              <a:t> устройство, а </a:t>
            </a:r>
            <a:r>
              <a:rPr lang="ru-RU" sz="2800" dirty="0" err="1">
                <a:solidFill>
                  <a:schemeClr val="bg1"/>
                </a:solidFill>
              </a:rPr>
              <a:t>другият</a:t>
            </a:r>
            <a:r>
              <a:rPr lang="ru-RU" sz="2800" dirty="0">
                <a:solidFill>
                  <a:schemeClr val="bg1"/>
                </a:solidFill>
              </a:rPr>
              <a:t> край е с </a:t>
            </a:r>
            <a:r>
              <a:rPr lang="ru-RU" sz="2800" dirty="0" err="1">
                <a:solidFill>
                  <a:schemeClr val="bg1"/>
                </a:solidFill>
              </a:rPr>
              <a:t>конектор</a:t>
            </a:r>
            <a:r>
              <a:rPr lang="ru-RU" sz="2800" dirty="0">
                <a:solidFill>
                  <a:schemeClr val="bg1"/>
                </a:solidFill>
              </a:rPr>
              <a:t> тип B (</a:t>
            </a:r>
            <a:r>
              <a:rPr lang="ru-RU" sz="2800" dirty="0" err="1">
                <a:solidFill>
                  <a:schemeClr val="bg1"/>
                </a:solidFill>
              </a:rPr>
              <a:t>по-голям</a:t>
            </a:r>
            <a:r>
              <a:rPr lang="ru-RU" sz="2800" dirty="0">
                <a:solidFill>
                  <a:schemeClr val="bg1"/>
                </a:solidFill>
              </a:rPr>
              <a:t> и </a:t>
            </a:r>
            <a:r>
              <a:rPr lang="ru-RU" sz="2800" dirty="0" err="1">
                <a:solidFill>
                  <a:schemeClr val="bg1"/>
                </a:solidFill>
              </a:rPr>
              <a:t>квадратен</a:t>
            </a:r>
            <a:r>
              <a:rPr lang="ru-RU" sz="2800" dirty="0">
                <a:solidFill>
                  <a:schemeClr val="bg1"/>
                </a:solidFill>
              </a:rPr>
              <a:t>), </a:t>
            </a:r>
            <a:r>
              <a:rPr lang="ru-RU" sz="2800" dirty="0" err="1">
                <a:solidFill>
                  <a:schemeClr val="bg1"/>
                </a:solidFill>
              </a:rPr>
              <a:t>който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обикновено</a:t>
            </a:r>
            <a:r>
              <a:rPr lang="ru-RU" sz="2800" dirty="0">
                <a:solidFill>
                  <a:schemeClr val="bg1"/>
                </a:solidFill>
              </a:rPr>
              <a:t> се </a:t>
            </a:r>
            <a:r>
              <a:rPr lang="ru-RU" sz="2800" dirty="0" err="1">
                <a:solidFill>
                  <a:schemeClr val="bg1"/>
                </a:solidFill>
              </a:rPr>
              <a:t>използва</a:t>
            </a:r>
            <a:r>
              <a:rPr lang="ru-RU" sz="2800" dirty="0">
                <a:solidFill>
                  <a:schemeClr val="bg1"/>
                </a:solidFill>
              </a:rPr>
              <a:t> за </a:t>
            </a:r>
            <a:r>
              <a:rPr lang="ru-RU" sz="2800" dirty="0" err="1">
                <a:solidFill>
                  <a:schemeClr val="bg1"/>
                </a:solidFill>
              </a:rPr>
              <a:t>свързване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ru-RU" sz="2800" dirty="0" err="1">
                <a:solidFill>
                  <a:schemeClr val="bg1"/>
                </a:solidFill>
              </a:rPr>
              <a:t>периферни</a:t>
            </a:r>
            <a:r>
              <a:rPr lang="ru-RU" sz="2800" dirty="0">
                <a:solidFill>
                  <a:schemeClr val="bg1"/>
                </a:solidFill>
              </a:rPr>
              <a:t> устройства </a:t>
            </a:r>
            <a:r>
              <a:rPr lang="ru-RU" sz="2800" dirty="0" err="1">
                <a:solidFill>
                  <a:schemeClr val="bg1"/>
                </a:solidFill>
              </a:rPr>
              <a:t>като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принтери</a:t>
            </a:r>
            <a:r>
              <a:rPr lang="ru-RU" sz="2800" dirty="0">
                <a:solidFill>
                  <a:schemeClr val="bg1"/>
                </a:solidFill>
              </a:rPr>
              <a:t>, </a:t>
            </a:r>
            <a:r>
              <a:rPr lang="ru-RU" sz="2800" dirty="0" err="1">
                <a:solidFill>
                  <a:schemeClr val="bg1"/>
                </a:solidFill>
              </a:rPr>
              <a:t>скенери</a:t>
            </a:r>
            <a:r>
              <a:rPr lang="ru-RU" sz="2800" dirty="0">
                <a:solidFill>
                  <a:schemeClr val="bg1"/>
                </a:solidFill>
              </a:rPr>
              <a:t> или </a:t>
            </a:r>
            <a:r>
              <a:rPr lang="ru-RU" sz="2800" dirty="0" err="1">
                <a:solidFill>
                  <a:schemeClr val="bg1"/>
                </a:solidFill>
              </a:rPr>
              <a:t>външни</a:t>
            </a:r>
            <a:r>
              <a:rPr lang="ru-RU" sz="2800" dirty="0">
                <a:solidFill>
                  <a:schemeClr val="bg1"/>
                </a:solidFill>
              </a:rPr>
              <a:t> хард </a:t>
            </a:r>
            <a:r>
              <a:rPr lang="ru-RU" sz="2800" dirty="0" err="1">
                <a:solidFill>
                  <a:schemeClr val="bg1"/>
                </a:solidFill>
              </a:rPr>
              <a:t>дискове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  <a:endParaRPr lang="bg-BG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07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EB586-7FF3-56B4-B29C-FAFA9CD8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Картина 10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D8F086E7-18F1-C56B-E91E-EF7572D3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4"/>
          <a:stretch/>
        </p:blipFill>
        <p:spPr>
          <a:xfrm>
            <a:off x="0" y="0"/>
            <a:ext cx="12192000" cy="6916784"/>
          </a:xfrm>
          <a:prstGeom prst="rect">
            <a:avLst/>
          </a:prstGeom>
        </p:spPr>
      </p:pic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01FA2C24-D5F3-73F9-5B97-D2DBBEB59360}"/>
              </a:ext>
            </a:extLst>
          </p:cNvPr>
          <p:cNvSpPr txBox="1"/>
          <p:nvPr/>
        </p:nvSpPr>
        <p:spPr>
          <a:xfrm>
            <a:off x="-1" y="-171249"/>
            <a:ext cx="12192001" cy="2308324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7200" b="1" i="0" u="none" strike="noStrike" kern="1200" cap="none" spc="0" normalizeH="0" baseline="0" noProof="0" dirty="0">
                <a:ln w="19050"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</a:rPr>
              <a:t>Избиране на правилна конфигурация</a:t>
            </a:r>
            <a:endParaRPr lang="bg-BG" sz="1100" dirty="0">
              <a:ln w="19050">
                <a:solidFill>
                  <a:prstClr val="black"/>
                </a:solidFill>
              </a:ln>
            </a:endParaRPr>
          </a:p>
        </p:txBody>
      </p:sp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32868AD8-F1A6-11CE-F228-33791A375273}"/>
              </a:ext>
            </a:extLst>
          </p:cNvPr>
          <p:cNvSpPr txBox="1"/>
          <p:nvPr/>
        </p:nvSpPr>
        <p:spPr>
          <a:xfrm rot="2402500">
            <a:off x="2874608" y="3841854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09128304-F7FE-A636-1229-AA90E749FFCA}"/>
              </a:ext>
            </a:extLst>
          </p:cNvPr>
          <p:cNvSpPr txBox="1"/>
          <p:nvPr/>
        </p:nvSpPr>
        <p:spPr>
          <a:xfrm rot="8121290">
            <a:off x="3596693" y="4338689"/>
            <a:ext cx="2226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8" name="Мащабиране на раздел 7">
                <a:extLst>
                  <a:ext uri="{FF2B5EF4-FFF2-40B4-BE49-F238E27FC236}">
                    <a16:creationId xmlns:a16="http://schemas.microsoft.com/office/drawing/2014/main" id="{EE4AE51D-0978-EF97-26C4-BB147B7E5D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43200" y="401818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B2FE478-6D53-427F-9F64-9DB0F7EE6A66}">
                    <psez:zmPr id="{BCDB5742-1299-4105-9B14-19542C2271E9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8" name="Мащабиране на раздел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4AE51D-0978-EF97-26C4-BB147B7E5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3200" y="401818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2" name="Мащабиране на раздел 11">
                <a:extLst>
                  <a:ext uri="{FF2B5EF4-FFF2-40B4-BE49-F238E27FC236}">
                    <a16:creationId xmlns:a16="http://schemas.microsoft.com/office/drawing/2014/main" id="{67951BF9-D48E-D86C-3CA3-A9D534C8903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34807" y="255558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56182816-8B22-40A6-88A7-98C8526FACC8}">
                    <psez:zmPr id="{D0D0115E-316F-4051-A762-C2924B8A2125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Мащабиране на раздел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7951BF9-D48E-D86C-3CA3-A9D534C89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4807" y="2555581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D05184E6-F226-4982-7C3D-CC591CE6D653}"/>
              </a:ext>
            </a:extLst>
          </p:cNvPr>
          <p:cNvSpPr txBox="1"/>
          <p:nvPr/>
        </p:nvSpPr>
        <p:spPr>
          <a:xfrm rot="2402500">
            <a:off x="6753663" y="3624102"/>
            <a:ext cx="921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0" name="Мащабиране на раздел 9">
                <a:extLst>
                  <a:ext uri="{FF2B5EF4-FFF2-40B4-BE49-F238E27FC236}">
                    <a16:creationId xmlns:a16="http://schemas.microsoft.com/office/drawing/2014/main" id="{188C5F3A-4BB3-855D-EB56-881AC8B449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686449" y="374304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482D7F-1266-4826-A60A-0960F9B28DA2}">
                    <psez:zmPr id="{4B1F0BAB-DEC3-4CD3-A853-E3CF97DFE5A4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Мащабиране на раздел 9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88C5F3A-4BB3-855D-EB56-881AC8B449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86449" y="374304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5" name="Мащабиране на раздел 4">
                <a:extLst>
                  <a:ext uri="{FF2B5EF4-FFF2-40B4-BE49-F238E27FC236}">
                    <a16:creationId xmlns:a16="http://schemas.microsoft.com/office/drawing/2014/main" id="{50470EF6-406D-C5CD-477E-23254EA396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96371" y="270871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C9AC127-A118-4FC5-A503-D51C7F3B4933}">
                    <psez:zmPr id="{65E2E88B-01F1-486C-AE05-6E64B3239E4D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5" name="Мащабиране на раздел 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0470EF6-406D-C5CD-477E-23254EA39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96371" y="2708713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907AC1EB-8E42-9ECA-3105-3CF0A8C37D8D}"/>
              </a:ext>
            </a:extLst>
          </p:cNvPr>
          <p:cNvSpPr txBox="1"/>
          <p:nvPr/>
        </p:nvSpPr>
        <p:spPr>
          <a:xfrm rot="8737396">
            <a:off x="8583634" y="3689522"/>
            <a:ext cx="1050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4" name="Мащабиране на раздел 3">
                <a:extLst>
                  <a:ext uri="{FF2B5EF4-FFF2-40B4-BE49-F238E27FC236}">
                    <a16:creationId xmlns:a16="http://schemas.microsoft.com/office/drawing/2014/main" id="{04DE631D-5441-CE5B-0140-4E031723E1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0917251"/>
                  </p:ext>
                </p:extLst>
              </p:nvPr>
            </p:nvGraphicFramePr>
            <p:xfrm>
              <a:off x="9144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3C65D0F-EEA4-45F7-9399-34E7EE4AEDD5}">
                    <psez:zmPr id="{814882B7-AE36-41E8-8F3A-EF9B264FBEB8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4" name="Мащабиране на раздел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04DE631D-5441-CE5B-0140-4E031723E1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4400" y="2571750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1A1483BA-C947-9CD6-0BFB-97ADA0FE239F}"/>
              </a:ext>
            </a:extLst>
          </p:cNvPr>
          <p:cNvSpPr txBox="1"/>
          <p:nvPr/>
        </p:nvSpPr>
        <p:spPr>
          <a:xfrm>
            <a:off x="11006176" y="3412831"/>
            <a:ext cx="1678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r>
              <a:rPr lang="bg-BG" sz="2800" dirty="0">
                <a:solidFill>
                  <a:schemeClr val="bg1"/>
                </a:solidFill>
              </a:rPr>
              <a:t>---</a:t>
            </a:r>
            <a:endParaRPr lang="bg-BG" sz="2800" dirty="0"/>
          </a:p>
        </p:txBody>
      </p:sp>
    </p:spTree>
    <p:extLst>
      <p:ext uri="{BB962C8B-B14F-4D97-AF65-F5344CB8AC3E}">
        <p14:creationId xmlns:p14="http://schemas.microsoft.com/office/powerpoint/2010/main" val="130419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F92FF-9873-3360-9F3F-3F796282D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 descr="Картина, която съдържа екранна снимка, място, Вселена, астрономия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4913859-3702-0DDB-6709-5F280987F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6" r="-2413"/>
          <a:stretch/>
        </p:blipFill>
        <p:spPr>
          <a:xfrm>
            <a:off x="0" y="-29392"/>
            <a:ext cx="12852401" cy="6916784"/>
          </a:xfrm>
          <a:prstGeom prst="rect">
            <a:avLst/>
          </a:prstGeom>
        </p:spPr>
      </p:pic>
      <p:sp>
        <p:nvSpPr>
          <p:cNvPr id="14" name="Текстово поле 13">
            <a:extLst>
              <a:ext uri="{FF2B5EF4-FFF2-40B4-BE49-F238E27FC236}">
                <a16:creationId xmlns:a16="http://schemas.microsoft.com/office/drawing/2014/main" id="{F81CC305-C7D3-44CC-6656-A91B521EA58B}"/>
              </a:ext>
            </a:extLst>
          </p:cNvPr>
          <p:cNvSpPr txBox="1"/>
          <p:nvPr/>
        </p:nvSpPr>
        <p:spPr>
          <a:xfrm>
            <a:off x="-112585" y="3412831"/>
            <a:ext cx="64258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------</a:t>
            </a:r>
            <a:r>
              <a:rPr lang="bg-BG" sz="2800" dirty="0">
                <a:solidFill>
                  <a:schemeClr val="bg1"/>
                </a:solidFill>
              </a:rPr>
              <a:t>-------------------------------------</a:t>
            </a:r>
            <a:endParaRPr lang="bg-BG" sz="2800" dirty="0"/>
          </a:p>
        </p:txBody>
      </p:sp>
      <mc:AlternateContent xmlns:mc="http://schemas.openxmlformats.org/markup-compatibility/2006">
        <mc:Choice xmlns="" xmlns:psez="http://schemas.microsoft.com/office/powerpoint/2016/sectionzoom" Requires="psez">
          <p:graphicFrame>
            <p:nvGraphicFramePr>
              <p:cNvPr id="16" name="Мащабиране на раздел 15">
                <a:extLst>
                  <a:ext uri="{FF2B5EF4-FFF2-40B4-BE49-F238E27FC236}">
                    <a16:creationId xmlns:a16="http://schemas.microsoft.com/office/drawing/2014/main" id="{0A02D820-86D2-B2C1-6EDA-3E42F276A8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9351892"/>
                  </p:ext>
                </p:extLst>
              </p:nvPr>
            </p:nvGraphicFramePr>
            <p:xfrm>
              <a:off x="4572000" y="281719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47D5379A-203B-462C-8AE0-6CD96ABFD775}">
                    <psez:zmPr id="{52DC3BA2-0F7E-4D09-AD84-4041EDB10AE0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Мащабиране на раздел 1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A02D820-86D2-B2C1-6EDA-3E42F276A8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2000" y="2817191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13426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">
            <a:extLst>
              <a:ext uri="{FF2B5EF4-FFF2-40B4-BE49-F238E27FC236}">
                <a16:creationId xmlns:a16="http://schemas.microsoft.com/office/drawing/2014/main" id="{57CC8FF0-61E6-FC2F-76A5-2A7BBE0295DA}"/>
              </a:ext>
            </a:extLst>
          </p:cNvPr>
          <p:cNvSpPr/>
          <p:nvPr/>
        </p:nvSpPr>
        <p:spPr>
          <a:xfrm>
            <a:off x="2538249" y="0"/>
            <a:ext cx="6759465" cy="6700345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038BFA0-DB97-046A-B7F0-3742C1A5FB99}"/>
              </a:ext>
            </a:extLst>
          </p:cNvPr>
          <p:cNvSpPr txBox="1"/>
          <p:nvPr/>
        </p:nvSpPr>
        <p:spPr>
          <a:xfrm>
            <a:off x="4025748" y="3542028"/>
            <a:ext cx="378446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</a:t>
            </a:r>
            <a:r>
              <a:rPr lang="bg-BG" sz="4000" dirty="0" err="1">
                <a:solidFill>
                  <a:schemeClr val="bg1"/>
                </a:solidFill>
              </a:rPr>
              <a:t>isplay</a:t>
            </a:r>
            <a:r>
              <a:rPr lang="bg-BG" sz="4000" dirty="0">
                <a:solidFill>
                  <a:schemeClr val="bg1"/>
                </a:solidFill>
              </a:rPr>
              <a:t> 20x4 </a:t>
            </a:r>
            <a:r>
              <a:rPr lang="bg-BG" sz="4000" dirty="0" err="1">
                <a:solidFill>
                  <a:schemeClr val="bg1"/>
                </a:solidFill>
              </a:rPr>
              <a:t>character</a:t>
            </a:r>
            <a:r>
              <a:rPr lang="bg-BG" sz="4000" dirty="0">
                <a:solidFill>
                  <a:schemeClr val="bg1"/>
                </a:solidFill>
              </a:rPr>
              <a:t> I2C LCD</a:t>
            </a:r>
          </a:p>
        </p:txBody>
      </p:sp>
      <p:pic>
        <p:nvPicPr>
          <p:cNvPr id="8" name="Картина 7" descr="Картина, която съдържа часовник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2F78D5A-23BF-F3C8-0DF7-6788E4CEF2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32" y="1359853"/>
            <a:ext cx="2438095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8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983C6-11F7-732A-D50E-CB0AF336C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Картина 2" descr="Картина, която съдържа текст, електроника, дисплей, номер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7A11C71-4960-DBDB-F932-97FF999D3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23D6A7ED-207B-8872-29C2-18FB579070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1C62704-A31E-1F30-176B-0FC87956D630}"/>
              </a:ext>
            </a:extLst>
          </p:cNvPr>
          <p:cNvSpPr/>
          <p:nvPr/>
        </p:nvSpPr>
        <p:spPr>
          <a:xfrm>
            <a:off x="-1828800" y="-4038601"/>
            <a:ext cx="15849600" cy="14745929"/>
          </a:xfrm>
          <a:prstGeom prst="ellipse">
            <a:avLst/>
          </a:prstGeom>
          <a:noFill/>
          <a:ln w="76200"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F717C428-4DFC-E6C2-D1E2-22A49BCA7281}"/>
              </a:ext>
            </a:extLst>
          </p:cNvPr>
          <p:cNvSpPr txBox="1"/>
          <p:nvPr/>
        </p:nvSpPr>
        <p:spPr>
          <a:xfrm>
            <a:off x="4221802" y="1376702"/>
            <a:ext cx="378446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</a:t>
            </a:r>
            <a:r>
              <a:rPr lang="bg-BG" sz="2800" dirty="0" err="1">
                <a:solidFill>
                  <a:schemeClr val="bg1"/>
                </a:solidFill>
              </a:rPr>
              <a:t>isplay</a:t>
            </a:r>
            <a:r>
              <a:rPr lang="bg-BG" sz="2800" dirty="0">
                <a:solidFill>
                  <a:schemeClr val="bg1"/>
                </a:solidFill>
              </a:rPr>
              <a:t> 20x4 </a:t>
            </a:r>
            <a:r>
              <a:rPr lang="bg-BG" sz="2800" dirty="0" err="1">
                <a:solidFill>
                  <a:schemeClr val="bg1"/>
                </a:solidFill>
              </a:rPr>
              <a:t>character</a:t>
            </a:r>
            <a:r>
              <a:rPr lang="bg-BG" sz="2800" dirty="0">
                <a:solidFill>
                  <a:schemeClr val="bg1"/>
                </a:solidFill>
              </a:rPr>
              <a:t> I2C LCD</a:t>
            </a:r>
          </a:p>
        </p:txBody>
      </p:sp>
      <p:pic>
        <p:nvPicPr>
          <p:cNvPr id="8" name="Картина 7" descr="Картина, която съдържа часовник, дизайн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02556DF1-5EF7-DE24-D4D0-0F0519B8F15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12" y="157655"/>
            <a:ext cx="1219047" cy="1219047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CACB3D85-8F15-FB42-13CD-40B685A45530}"/>
              </a:ext>
            </a:extLst>
          </p:cNvPr>
          <p:cNvSpPr txBox="1"/>
          <p:nvPr/>
        </p:nvSpPr>
        <p:spPr>
          <a:xfrm>
            <a:off x="3002735" y="2368683"/>
            <a:ext cx="618653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</a:rPr>
              <a:t>20x4 </a:t>
            </a:r>
            <a:r>
              <a:rPr lang="ru-RU" sz="3200" dirty="0" err="1">
                <a:solidFill>
                  <a:schemeClr val="bg1"/>
                </a:solidFill>
              </a:rPr>
              <a:t>Character</a:t>
            </a:r>
            <a:r>
              <a:rPr lang="ru-RU" sz="3200" dirty="0">
                <a:solidFill>
                  <a:schemeClr val="bg1"/>
                </a:solidFill>
              </a:rPr>
              <a:t> I2C LCD е дисплей с 20 символа на </a:t>
            </a:r>
            <a:r>
              <a:rPr lang="ru-RU" sz="3200" dirty="0" err="1">
                <a:solidFill>
                  <a:schemeClr val="bg1"/>
                </a:solidFill>
              </a:rPr>
              <a:t>ред</a:t>
            </a:r>
            <a:r>
              <a:rPr lang="ru-RU" sz="3200" dirty="0">
                <a:solidFill>
                  <a:schemeClr val="bg1"/>
                </a:solidFill>
              </a:rPr>
              <a:t> и 4 </a:t>
            </a:r>
            <a:r>
              <a:rPr lang="ru-RU" sz="3200" dirty="0" err="1">
                <a:solidFill>
                  <a:schemeClr val="bg1"/>
                </a:solidFill>
              </a:rPr>
              <a:t>реда</a:t>
            </a:r>
            <a:r>
              <a:rPr lang="ru-RU" sz="3200" dirty="0">
                <a:solidFill>
                  <a:schemeClr val="bg1"/>
                </a:solidFill>
              </a:rPr>
              <a:t>, </a:t>
            </a:r>
            <a:r>
              <a:rPr lang="ru-RU" sz="3200" dirty="0" err="1">
                <a:solidFill>
                  <a:schemeClr val="bg1"/>
                </a:solidFill>
              </a:rPr>
              <a:t>който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използва</a:t>
            </a:r>
            <a:r>
              <a:rPr lang="ru-RU" sz="3200" dirty="0">
                <a:solidFill>
                  <a:schemeClr val="bg1"/>
                </a:solidFill>
              </a:rPr>
              <a:t> I2C </a:t>
            </a:r>
            <a:r>
              <a:rPr lang="ru-RU" sz="3200" dirty="0" err="1">
                <a:solidFill>
                  <a:schemeClr val="bg1"/>
                </a:solidFill>
              </a:rPr>
              <a:t>комуникация</a:t>
            </a:r>
            <a:r>
              <a:rPr lang="ru-RU" sz="3200" dirty="0">
                <a:solidFill>
                  <a:schemeClr val="bg1"/>
                </a:solidFill>
              </a:rPr>
              <a:t>, за да </a:t>
            </a:r>
            <a:r>
              <a:rPr lang="ru-RU" sz="3200" dirty="0" err="1">
                <a:solidFill>
                  <a:schemeClr val="bg1"/>
                </a:solidFill>
              </a:rPr>
              <a:t>намали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броя</a:t>
            </a:r>
            <a:r>
              <a:rPr lang="ru-RU" sz="3200" dirty="0">
                <a:solidFill>
                  <a:schemeClr val="bg1"/>
                </a:solidFill>
              </a:rPr>
              <a:t> на </a:t>
            </a:r>
            <a:r>
              <a:rPr lang="ru-RU" sz="3200" dirty="0" err="1">
                <a:solidFill>
                  <a:schemeClr val="bg1"/>
                </a:solidFill>
              </a:rPr>
              <a:t>необходимите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пинове</a:t>
            </a:r>
            <a:r>
              <a:rPr lang="ru-RU" sz="3200" dirty="0">
                <a:solidFill>
                  <a:schemeClr val="bg1"/>
                </a:solidFill>
              </a:rPr>
              <a:t> за </a:t>
            </a:r>
            <a:r>
              <a:rPr lang="ru-RU" sz="3200" dirty="0" err="1">
                <a:solidFill>
                  <a:schemeClr val="bg1"/>
                </a:solidFill>
              </a:rPr>
              <a:t>свързване</a:t>
            </a:r>
            <a:r>
              <a:rPr lang="ru-RU" sz="3200" dirty="0">
                <a:solidFill>
                  <a:schemeClr val="bg1"/>
                </a:solidFill>
              </a:rPr>
              <a:t> с </a:t>
            </a:r>
            <a:r>
              <a:rPr lang="ru-RU" sz="3200" dirty="0" err="1">
                <a:solidFill>
                  <a:schemeClr val="bg1"/>
                </a:solidFill>
              </a:rPr>
              <a:t>микроконтролери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като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err="1">
                <a:solidFill>
                  <a:schemeClr val="bg1"/>
                </a:solidFill>
              </a:rPr>
              <a:t>Arduino</a:t>
            </a:r>
            <a:r>
              <a:rPr lang="ru-RU" sz="3200" dirty="0">
                <a:solidFill>
                  <a:schemeClr val="bg1"/>
                </a:solidFill>
              </a:rPr>
              <a:t>.</a:t>
            </a:r>
            <a:endParaRPr lang="bg-BG" sz="3200" dirty="0">
              <a:solidFill>
                <a:schemeClr val="bg1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29CA2F3C-4E0C-B48A-5A2B-F1DCBDF35DB7}"/>
              </a:ext>
            </a:extLst>
          </p:cNvPr>
          <p:cNvSpPr txBox="1"/>
          <p:nvPr/>
        </p:nvSpPr>
        <p:spPr>
          <a:xfrm>
            <a:off x="-13286901" y="1853755"/>
            <a:ext cx="11176000" cy="36317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СГЛОБЯВАНЕ И ТЕСТВАНЕ </a:t>
            </a:r>
            <a:endParaRPr lang="bg-BG" dirty="0"/>
          </a:p>
        </p:txBody>
      </p:sp>
      <p:pic>
        <p:nvPicPr>
          <p:cNvPr id="11" name="Картина 10" descr="Картина, която съдържа човек, дрехи, машина, Научен инструмен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63E08044-27A2-549C-9A85-8D1CC7E53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2901" y="0"/>
            <a:ext cx="12192000" cy="6858000"/>
          </a:xfrm>
          <a:prstGeom prst="rect">
            <a:avLst/>
          </a:prstGeom>
        </p:spPr>
      </p:pic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8BBE30E1-3EB0-32E8-FFF8-C1D65CD9764D}"/>
              </a:ext>
            </a:extLst>
          </p:cNvPr>
          <p:cNvSpPr/>
          <p:nvPr/>
        </p:nvSpPr>
        <p:spPr>
          <a:xfrm>
            <a:off x="34813" y="-7278328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892127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 descr="Картина, която съдържа човек, дрехи, машина, Научен инструмент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47F50A7-A0F8-76F3-035C-E4FFD291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FE1C3C0-F166-FA11-B8F5-A47EF5CC84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E74BD65A-E668-661A-9514-A081F7A3BC94}"/>
              </a:ext>
            </a:extLst>
          </p:cNvPr>
          <p:cNvSpPr txBox="1"/>
          <p:nvPr/>
        </p:nvSpPr>
        <p:spPr>
          <a:xfrm>
            <a:off x="393700" y="1508269"/>
            <a:ext cx="11176000" cy="36317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СГЛОБЯВАНЕ И ТЕСТВАНЕ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1232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56CC1B6-FA59-8A52-E6F6-3ABC2B4A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вал 3">
            <a:extLst>
              <a:ext uri="{FF2B5EF4-FFF2-40B4-BE49-F238E27FC236}">
                <a16:creationId xmlns:a16="http://schemas.microsoft.com/office/drawing/2014/main" id="{F3EC4FD2-B59B-78D4-3176-6B67E7536628}"/>
              </a:ext>
            </a:extLst>
          </p:cNvPr>
          <p:cNvSpPr/>
          <p:nvPr/>
        </p:nvSpPr>
        <p:spPr>
          <a:xfrm>
            <a:off x="6280484" y="529389"/>
            <a:ext cx="3176337" cy="332071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5B4F7769-D3C4-17CC-9F2D-7F0E69B16464}"/>
              </a:ext>
            </a:extLst>
          </p:cNvPr>
          <p:cNvSpPr txBox="1"/>
          <p:nvPr/>
        </p:nvSpPr>
        <p:spPr>
          <a:xfrm>
            <a:off x="0" y="6150113"/>
            <a:ext cx="366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/>
              <a:t>ДАТА: 18.01.25г</a:t>
            </a:r>
          </a:p>
        </p:txBody>
      </p:sp>
    </p:spTree>
    <p:extLst>
      <p:ext uri="{BB962C8B-B14F-4D97-AF65-F5344CB8AC3E}">
        <p14:creationId xmlns:p14="http://schemas.microsoft.com/office/powerpoint/2010/main" val="97177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26E265A-E9BB-7300-343B-32EA234C8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36096"/>
            <a:ext cx="12192001" cy="695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7AE44ECB-6659-BD26-9EE1-90F0F394268A}"/>
              </a:ext>
            </a:extLst>
          </p:cNvPr>
          <p:cNvSpPr txBox="1"/>
          <p:nvPr/>
        </p:nvSpPr>
        <p:spPr>
          <a:xfrm>
            <a:off x="0" y="6150113"/>
            <a:ext cx="366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/>
              <a:t>ДАТА: 24.02.25г</a:t>
            </a:r>
          </a:p>
        </p:txBody>
      </p:sp>
    </p:spTree>
    <p:extLst>
      <p:ext uri="{BB962C8B-B14F-4D97-AF65-F5344CB8AC3E}">
        <p14:creationId xmlns:p14="http://schemas.microsoft.com/office/powerpoint/2010/main" val="365779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57482BC-5F1E-AFE7-7ED9-D7EA3F942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05" b="33827"/>
          <a:stretch/>
        </p:blipFill>
        <p:spPr bwMode="auto">
          <a:xfrm>
            <a:off x="0" y="0"/>
            <a:ext cx="12192000" cy="689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E21B60D2-87EF-1FF8-D1D0-8A416C1E339C}"/>
              </a:ext>
            </a:extLst>
          </p:cNvPr>
          <p:cNvSpPr txBox="1"/>
          <p:nvPr/>
        </p:nvSpPr>
        <p:spPr>
          <a:xfrm>
            <a:off x="0" y="6150113"/>
            <a:ext cx="3668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000" dirty="0"/>
              <a:t>ДАТА: 24.02.25г</a:t>
            </a:r>
          </a:p>
        </p:txBody>
      </p:sp>
    </p:spTree>
    <p:extLst>
      <p:ext uri="{BB962C8B-B14F-4D97-AF65-F5344CB8AC3E}">
        <p14:creationId xmlns:p14="http://schemas.microsoft.com/office/powerpoint/2010/main" val="192035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96DEE60-C021-E8BD-E6C8-C6E6DD233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1" t="31934" r="7598"/>
          <a:stretch/>
        </p:blipFill>
        <p:spPr bwMode="auto">
          <a:xfrm>
            <a:off x="2487049" y="0"/>
            <a:ext cx="72179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2EE70BBD-EA7C-8177-FF39-B25E2E18D661}"/>
              </a:ext>
            </a:extLst>
          </p:cNvPr>
          <p:cNvSpPr/>
          <p:nvPr/>
        </p:nvSpPr>
        <p:spPr>
          <a:xfrm>
            <a:off x="2487049" y="0"/>
            <a:ext cx="7217902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807A804D-6F0D-F9E2-5627-FC56B1B37683}"/>
              </a:ext>
            </a:extLst>
          </p:cNvPr>
          <p:cNvSpPr txBox="1"/>
          <p:nvPr/>
        </p:nvSpPr>
        <p:spPr>
          <a:xfrm>
            <a:off x="-90311" y="6421046"/>
            <a:ext cx="276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/>
              <a:t>ДАТА: 24.02.25г</a:t>
            </a:r>
          </a:p>
        </p:txBody>
      </p:sp>
    </p:spTree>
    <p:extLst>
      <p:ext uri="{BB962C8B-B14F-4D97-AF65-F5344CB8AC3E}">
        <p14:creationId xmlns:p14="http://schemas.microsoft.com/office/powerpoint/2010/main" val="25649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54E792-D90B-FA0E-A0CE-7C95F5BD5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Картина 18" descr="Картина, която съдържа електроника, Електроинженерство, Електронен компонент, Елемент от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3FE1D7A-A6AD-AEE0-9251-93D07987F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18" y="0"/>
            <a:ext cx="7425765" cy="6858000"/>
          </a:xfrm>
          <a:prstGeom prst="rect">
            <a:avLst/>
          </a:prstGeom>
        </p:spPr>
      </p:pic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474FA0E8-4559-7A05-ADD5-4050700EFC2B}"/>
              </a:ext>
            </a:extLst>
          </p:cNvPr>
          <p:cNvSpPr/>
          <p:nvPr/>
        </p:nvSpPr>
        <p:spPr>
          <a:xfrm>
            <a:off x="-1" y="-37969"/>
            <a:ext cx="12192000" cy="689596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Текстово поле 5">
            <a:extLst>
              <a:ext uri="{FF2B5EF4-FFF2-40B4-BE49-F238E27FC236}">
                <a16:creationId xmlns:a16="http://schemas.microsoft.com/office/drawing/2014/main" id="{93B1DD12-000A-609A-7F2D-A3AF70CF6B12}"/>
              </a:ext>
            </a:extLst>
          </p:cNvPr>
          <p:cNvSpPr txBox="1"/>
          <p:nvPr/>
        </p:nvSpPr>
        <p:spPr>
          <a:xfrm rot="10800000">
            <a:off x="623454" y="-2774583"/>
            <a:ext cx="10945091" cy="92486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59500" dirty="0">
                <a:solidFill>
                  <a:srgbClr val="00979C"/>
                </a:solidFill>
              </a:rPr>
              <a:t>∞</a:t>
            </a:r>
          </a:p>
        </p:txBody>
      </p:sp>
      <p:sp>
        <p:nvSpPr>
          <p:cNvPr id="7" name="Знак минус 6">
            <a:extLst>
              <a:ext uri="{FF2B5EF4-FFF2-40B4-BE49-F238E27FC236}">
                <a16:creationId xmlns:a16="http://schemas.microsoft.com/office/drawing/2014/main" id="{EBDBE1CB-4699-18E9-62C3-BE5A1F786CE1}"/>
              </a:ext>
            </a:extLst>
          </p:cNvPr>
          <p:cNvSpPr/>
          <p:nvPr/>
        </p:nvSpPr>
        <p:spPr>
          <a:xfrm>
            <a:off x="4282391" y="1690225"/>
            <a:ext cx="1191185" cy="703384"/>
          </a:xfrm>
          <a:prstGeom prst="mathMinus">
            <a:avLst/>
          </a:prstGeom>
          <a:solidFill>
            <a:srgbClr val="00979C"/>
          </a:solidFill>
          <a:ln>
            <a:solidFill>
              <a:srgbClr val="00979C"/>
            </a:solidFill>
          </a:ln>
          <a:scene3d>
            <a:camera prst="orthographicFront"/>
            <a:lightRig rig="threePt" dir="t"/>
          </a:scene3d>
          <a:sp3d>
            <a:bevelT w="5715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63500"/>
            </a:sp3d>
          </a:bodyPr>
          <a:lstStyle/>
          <a:p>
            <a:pPr algn="ctr"/>
            <a:endParaRPr lang="bg-BG">
              <a:solidFill>
                <a:srgbClr val="00979C"/>
              </a:solidFill>
            </a:endParaRPr>
          </a:p>
        </p:txBody>
      </p:sp>
      <p:sp>
        <p:nvSpPr>
          <p:cNvPr id="10" name="Текстово поле 9">
            <a:extLst>
              <a:ext uri="{FF2B5EF4-FFF2-40B4-BE49-F238E27FC236}">
                <a16:creationId xmlns:a16="http://schemas.microsoft.com/office/drawing/2014/main" id="{AB6A2E2F-0D23-8BA4-0260-63CCAFFD01AE}"/>
              </a:ext>
            </a:extLst>
          </p:cNvPr>
          <p:cNvSpPr txBox="1"/>
          <p:nvPr/>
        </p:nvSpPr>
        <p:spPr>
          <a:xfrm>
            <a:off x="1638648" y="2914233"/>
            <a:ext cx="9047711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lang="en-US" sz="13800" b="1" dirty="0">
                <a:solidFill>
                  <a:srgbClr val="00979C"/>
                </a:solidFill>
                <a:latin typeface="Amasis MT Pro Medium" panose="020F0502020204030204" pitchFamily="18" charset="0"/>
              </a:rPr>
              <a:t>ARDUINO</a:t>
            </a:r>
            <a:endParaRPr lang="bg-BG" sz="13800" b="1" dirty="0">
              <a:solidFill>
                <a:srgbClr val="00979C"/>
              </a:solidFill>
            </a:endParaRPr>
          </a:p>
        </p:txBody>
      </p:sp>
      <p:sp>
        <p:nvSpPr>
          <p:cNvPr id="11" name="Знак плюс 10">
            <a:extLst>
              <a:ext uri="{FF2B5EF4-FFF2-40B4-BE49-F238E27FC236}">
                <a16:creationId xmlns:a16="http://schemas.microsoft.com/office/drawing/2014/main" id="{5CDBCCAF-EBBA-A997-C84C-17C8521EF6E2}"/>
              </a:ext>
            </a:extLst>
          </p:cNvPr>
          <p:cNvSpPr/>
          <p:nvPr/>
        </p:nvSpPr>
        <p:spPr>
          <a:xfrm>
            <a:off x="7013202" y="1686010"/>
            <a:ext cx="789709" cy="762000"/>
          </a:xfrm>
          <a:prstGeom prst="mathPlus">
            <a:avLst>
              <a:gd name="adj1" fmla="val 23520"/>
            </a:avLst>
          </a:prstGeom>
          <a:solidFill>
            <a:srgbClr val="00979C"/>
          </a:solidFill>
          <a:ln>
            <a:solidFill>
              <a:srgbClr val="00979C"/>
            </a:solidFill>
          </a:ln>
          <a:scene3d>
            <a:camera prst="orthographicFront"/>
            <a:lightRig rig="threePt" dir="t"/>
          </a:scene3d>
          <a:sp3d>
            <a:bevelT w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>
              <a:bevelT w="69850" h="0"/>
            </a:sp3d>
          </a:bodyPr>
          <a:lstStyle/>
          <a:p>
            <a:pPr algn="ctr"/>
            <a:endParaRPr lang="bg-BG"/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4D2683EF-934E-BE3B-BDD6-136C398E811D}"/>
              </a:ext>
            </a:extLst>
          </p:cNvPr>
          <p:cNvSpPr txBox="1"/>
          <p:nvPr/>
        </p:nvSpPr>
        <p:spPr>
          <a:xfrm>
            <a:off x="11248566" y="-37969"/>
            <a:ext cx="1066801" cy="830997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lang="en-US" sz="4800" b="1" dirty="0">
                <a:solidFill>
                  <a:srgbClr val="00979C"/>
                </a:solidFill>
              </a:rPr>
              <a:t>TM</a:t>
            </a:r>
            <a:endParaRPr lang="bg-BG" sz="4800" b="1" dirty="0">
              <a:solidFill>
                <a:srgbClr val="0097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711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6BF5D-D778-3E42-C258-276001338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ssenger_creation_AC0D64CE-2972-4AD0-B0A7-EE0635AED707">
            <a:hlinkClick r:id="" action="ppaction://media"/>
            <a:extLst>
              <a:ext uri="{FF2B5EF4-FFF2-40B4-BE49-F238E27FC236}">
                <a16:creationId xmlns:a16="http://schemas.microsoft.com/office/drawing/2014/main" id="{6F6009DF-513F-F81F-E6D5-BBC1679FDD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ово поле 6">
            <a:extLst>
              <a:ext uri="{FF2B5EF4-FFF2-40B4-BE49-F238E27FC236}">
                <a16:creationId xmlns:a16="http://schemas.microsoft.com/office/drawing/2014/main" id="{6EC40DDB-FC59-B565-68C6-C0B9C05EFDDD}"/>
              </a:ext>
            </a:extLst>
          </p:cNvPr>
          <p:cNvSpPr txBox="1"/>
          <p:nvPr/>
        </p:nvSpPr>
        <p:spPr>
          <a:xfrm>
            <a:off x="135465" y="0"/>
            <a:ext cx="721239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/*</a:t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#include </a:t>
            </a:r>
            <a:r>
              <a:rPr lang="en-US" dirty="0">
                <a:solidFill>
                  <a:schemeClr val="accent1"/>
                </a:solidFill>
              </a:rPr>
              <a:t>&lt;</a:t>
            </a:r>
            <a:r>
              <a:rPr lang="en-US" dirty="0" err="1">
                <a:solidFill>
                  <a:schemeClr val="accent2"/>
                </a:solidFill>
              </a:rPr>
              <a:t>Wire</a:t>
            </a:r>
            <a:r>
              <a:rPr lang="en-US" dirty="0" err="1">
                <a:solidFill>
                  <a:schemeClr val="accent1"/>
                </a:solidFill>
              </a:rPr>
              <a:t>.h</a:t>
            </a:r>
            <a:r>
              <a:rPr lang="en-US" dirty="0">
                <a:solidFill>
                  <a:schemeClr val="accent1"/>
                </a:solidFill>
              </a:rPr>
              <a:t>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#include </a:t>
            </a:r>
            <a:r>
              <a:rPr lang="en-US" dirty="0">
                <a:solidFill>
                  <a:schemeClr val="accent1"/>
                </a:solidFill>
              </a:rPr>
              <a:t>&lt;LiquidCrystal_I2C.h&gt;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Инициализиране на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дисплея с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I2C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адрес 0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x27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размер 16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x2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accent4"/>
                </a:solidFill>
              </a:rPr>
              <a:t>LiquidCrystal_I2C </a:t>
            </a:r>
            <a:r>
              <a:rPr lang="en-US" dirty="0"/>
              <a:t>lcd(</a:t>
            </a:r>
            <a:r>
              <a:rPr lang="en-US" dirty="0">
                <a:solidFill>
                  <a:srgbClr val="8E8059"/>
                </a:solidFill>
              </a:rPr>
              <a:t>0x27</a:t>
            </a:r>
            <a:r>
              <a:rPr lang="en-US" dirty="0"/>
              <a:t>, </a:t>
            </a:r>
            <a:r>
              <a:rPr lang="en-US" dirty="0">
                <a:solidFill>
                  <a:srgbClr val="8E8059"/>
                </a:solidFill>
              </a:rPr>
              <a:t>16</a:t>
            </a:r>
            <a:r>
              <a:rPr lang="en-US" dirty="0"/>
              <a:t>, </a:t>
            </a:r>
            <a:r>
              <a:rPr lang="en-US" dirty="0">
                <a:solidFill>
                  <a:srgbClr val="8E8059"/>
                </a:solidFill>
              </a:rPr>
              <a:t>2</a:t>
            </a:r>
            <a:r>
              <a:rPr lang="en-US" dirty="0"/>
              <a:t>);</a:t>
            </a:r>
            <a:endParaRPr lang="bg-BG" dirty="0"/>
          </a:p>
          <a:p>
            <a:endParaRPr lang="bg-B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Дефиниране на пиновете за ултразвуковия сензор</a:t>
            </a:r>
            <a:r>
              <a:rPr lang="bg-BG" dirty="0"/>
              <a:t/>
            </a:r>
            <a:br>
              <a:rPr lang="bg-BG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 </a:t>
            </a:r>
            <a:r>
              <a:rPr lang="en-US" dirty="0">
                <a:solidFill>
                  <a:schemeClr val="accent4"/>
                </a:solidFill>
              </a:rPr>
              <a:t>int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/>
              <a:t>trigPin</a:t>
            </a:r>
            <a:r>
              <a:rPr lang="en-US" dirty="0"/>
              <a:t> = </a:t>
            </a:r>
            <a:r>
              <a:rPr lang="en-US" dirty="0">
                <a:solidFill>
                  <a:srgbClr val="8E8059"/>
                </a:solidFill>
              </a:rPr>
              <a:t>3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int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echoPin</a:t>
            </a:r>
            <a:r>
              <a:rPr lang="en-US" dirty="0"/>
              <a:t> = </a:t>
            </a:r>
            <a:r>
              <a:rPr lang="en-US" dirty="0">
                <a:solidFill>
                  <a:srgbClr val="8E8059"/>
                </a:solidFill>
              </a:rPr>
              <a:t>2</a:t>
            </a:r>
            <a:r>
              <a:rPr lang="en-US" dirty="0"/>
              <a:t>;</a:t>
            </a:r>
            <a:endParaRPr lang="bg-BG" dirty="0"/>
          </a:p>
          <a:p>
            <a:r>
              <a:rPr lang="bg-BG" dirty="0"/>
              <a:t> </a:t>
            </a:r>
          </a:p>
          <a:p>
            <a:r>
              <a:rPr lang="en-US" dirty="0">
                <a:solidFill>
                  <a:schemeClr val="accent4"/>
                </a:solidFill>
              </a:rPr>
              <a:t>void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setup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Инициализиране на серийна комуникация за мониторинга</a:t>
            </a:r>
            <a:b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dirty="0"/>
              <a:t> </a:t>
            </a:r>
            <a:r>
              <a:rPr lang="en-US" dirty="0" err="1">
                <a:solidFill>
                  <a:schemeClr val="accent2"/>
                </a:solidFill>
              </a:rPr>
              <a:t>Serial.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begin</a:t>
            </a:r>
            <a:r>
              <a:rPr lang="en-US" dirty="0"/>
              <a:t>(</a:t>
            </a:r>
            <a:r>
              <a:rPr lang="en-US" dirty="0">
                <a:solidFill>
                  <a:srgbClr val="8E8059"/>
                </a:solidFill>
              </a:rPr>
              <a:t>9600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Инициализиране на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дисплея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 </a:t>
            </a:r>
            <a:r>
              <a:rPr lang="en-US" dirty="0" err="1"/>
              <a:t>lcd.</a:t>
            </a:r>
            <a:r>
              <a:rPr lang="en-US" dirty="0" err="1">
                <a:solidFill>
                  <a:schemeClr val="accent2"/>
                </a:solidFill>
              </a:rPr>
              <a:t>init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 </a:t>
            </a:r>
            <a:r>
              <a:rPr lang="en-US" dirty="0" err="1"/>
              <a:t>lcd.</a:t>
            </a:r>
            <a:r>
              <a:rPr lang="en-US" dirty="0" err="1">
                <a:solidFill>
                  <a:schemeClr val="accent2"/>
                </a:solidFill>
              </a:rPr>
              <a:t>backligh</a:t>
            </a:r>
            <a:r>
              <a:rPr lang="en-US" dirty="0" err="1"/>
              <a:t>t</a:t>
            </a:r>
            <a:r>
              <a:rPr lang="en-US" dirty="0"/>
              <a:t>();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1974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70BB3FDD-085C-261B-ACEE-EDEECB1EB2D8}"/>
              </a:ext>
            </a:extLst>
          </p:cNvPr>
          <p:cNvSpPr txBox="1"/>
          <p:nvPr/>
        </p:nvSpPr>
        <p:spPr>
          <a:xfrm>
            <a:off x="79022" y="0"/>
            <a:ext cx="6096000" cy="6894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Настройка на пиновете</a:t>
            </a:r>
            <a:r>
              <a:rPr lang="bg-BG" sz="1700" dirty="0"/>
              <a:t/>
            </a:r>
            <a:br>
              <a:rPr lang="bg-BG" sz="1700" dirty="0"/>
            </a:br>
            <a:r>
              <a:rPr lang="bg-BG" sz="1700" dirty="0"/>
              <a:t> 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n-US" sz="1700" dirty="0"/>
              <a:t>(</a:t>
            </a:r>
            <a:r>
              <a:rPr lang="en-US" sz="1700" dirty="0" err="1"/>
              <a:t>trigPin</a:t>
            </a:r>
            <a:r>
              <a:rPr lang="en-US" sz="1700" dirty="0"/>
              <a:t>,</a:t>
            </a:r>
            <a:r>
              <a:rPr lang="en-US" sz="1700" dirty="0">
                <a:solidFill>
                  <a:schemeClr val="accent4"/>
                </a:solidFill>
              </a:rPr>
              <a:t> OUTPUT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pinMode</a:t>
            </a:r>
            <a:r>
              <a:rPr lang="en-US" sz="1700" dirty="0"/>
              <a:t>(</a:t>
            </a:r>
            <a:r>
              <a:rPr lang="en-US" sz="1700" dirty="0" err="1"/>
              <a:t>echoPin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4"/>
                </a:solidFill>
              </a:rPr>
              <a:t>INPUT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}</a:t>
            </a:r>
            <a:br>
              <a:rPr lang="en-US" sz="1700" dirty="0"/>
            </a:b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>
                <a:solidFill>
                  <a:schemeClr val="accent4"/>
                </a:solidFill>
              </a:rPr>
              <a:t>void</a:t>
            </a:r>
            <a:r>
              <a:rPr lang="en-US" sz="1700" dirty="0"/>
              <a:t> 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loop</a:t>
            </a:r>
            <a:r>
              <a:rPr lang="en-US" sz="1700" dirty="0"/>
              <a:t>() {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Изпращане на ултразвуков импулс</a:t>
            </a:r>
            <a:r>
              <a:rPr lang="bg-BG" sz="1700" dirty="0"/>
              <a:t/>
            </a:r>
            <a:br>
              <a:rPr lang="bg-BG" sz="1700" dirty="0"/>
            </a:br>
            <a:r>
              <a:rPr lang="bg-BG" sz="1700" dirty="0">
                <a:solidFill>
                  <a:schemeClr val="accent6">
                    <a:lumMod val="75000"/>
                  </a:schemeClr>
                </a:solidFill>
              </a:rPr>
              <a:t> 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n-US" sz="1700" dirty="0"/>
              <a:t>(</a:t>
            </a:r>
            <a:r>
              <a:rPr lang="en-US" sz="1700" dirty="0" err="1"/>
              <a:t>trigPin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4"/>
                </a:solidFill>
              </a:rPr>
              <a:t>LOW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delayMicroseconds</a:t>
            </a:r>
            <a:r>
              <a:rPr lang="en-US" sz="1700" dirty="0"/>
              <a:t>(</a:t>
            </a:r>
            <a:r>
              <a:rPr lang="en-US" sz="1700" dirty="0">
                <a:solidFill>
                  <a:srgbClr val="8E8059"/>
                </a:solidFill>
              </a:rPr>
              <a:t>2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n-US" sz="1700" dirty="0"/>
              <a:t>(</a:t>
            </a:r>
            <a:r>
              <a:rPr lang="en-US" sz="1700" dirty="0" err="1"/>
              <a:t>trigPin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4"/>
                </a:solidFill>
              </a:rPr>
              <a:t>HIGH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delayMicroseconds</a:t>
            </a:r>
            <a:r>
              <a:rPr lang="en-US" sz="1700" dirty="0"/>
              <a:t>(</a:t>
            </a:r>
            <a:r>
              <a:rPr lang="en-US" sz="1700" dirty="0">
                <a:solidFill>
                  <a:srgbClr val="8E8059"/>
                </a:solidFill>
              </a:rPr>
              <a:t>10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digitalWrite</a:t>
            </a:r>
            <a:r>
              <a:rPr lang="en-US" sz="1700" dirty="0"/>
              <a:t>(</a:t>
            </a:r>
            <a:r>
              <a:rPr lang="en-US" sz="1700" dirty="0" err="1"/>
              <a:t>trigPin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4"/>
                </a:solidFill>
              </a:rPr>
              <a:t>LOW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Измерване на времето за отговор</a:t>
            </a:r>
            <a:r>
              <a:rPr lang="bg-BG" sz="1700" dirty="0"/>
              <a:t/>
            </a:r>
            <a:br>
              <a:rPr lang="bg-BG" sz="1700" dirty="0"/>
            </a:br>
            <a:r>
              <a:rPr lang="bg-BG" sz="1700" dirty="0"/>
              <a:t>  </a:t>
            </a:r>
            <a:r>
              <a:rPr lang="en-US" sz="1700" dirty="0">
                <a:solidFill>
                  <a:schemeClr val="accent4"/>
                </a:solidFill>
              </a:rPr>
              <a:t>long</a:t>
            </a:r>
            <a:r>
              <a:rPr lang="en-US" sz="1700" dirty="0"/>
              <a:t> duration =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pulseIn</a:t>
            </a:r>
            <a:r>
              <a:rPr lang="en-US" sz="1700" dirty="0"/>
              <a:t>(</a:t>
            </a:r>
            <a:r>
              <a:rPr lang="en-US" sz="1700" dirty="0" err="1"/>
              <a:t>echoPin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4"/>
                </a:solidFill>
              </a:rPr>
              <a:t>HIGH</a:t>
            </a:r>
            <a:r>
              <a:rPr lang="en-US" sz="1700" dirty="0"/>
              <a:t>);</a:t>
            </a:r>
            <a:endParaRPr lang="bg-BG" sz="1700" dirty="0"/>
          </a:p>
          <a:p>
            <a:endParaRPr lang="bg-BG" sz="1700" dirty="0"/>
          </a:p>
          <a:p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Преобразуване на времето в разстояние в сантиметри</a:t>
            </a:r>
            <a:b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bg-BG" sz="1700" dirty="0"/>
              <a:t>  </a:t>
            </a:r>
            <a:r>
              <a:rPr lang="en-US" sz="1700" dirty="0">
                <a:solidFill>
                  <a:schemeClr val="accent4"/>
                </a:solidFill>
              </a:rPr>
              <a:t>float</a:t>
            </a:r>
            <a:r>
              <a:rPr lang="en-US" sz="1700" dirty="0"/>
              <a:t> distance = duration </a:t>
            </a:r>
            <a:r>
              <a:rPr lang="en-US" sz="1700" dirty="0">
                <a:solidFill>
                  <a:schemeClr val="accent6">
                    <a:lumMod val="75000"/>
                  </a:schemeClr>
                </a:solidFill>
              </a:rPr>
              <a:t>*</a:t>
            </a:r>
            <a:r>
              <a:rPr lang="en-US" sz="1700" dirty="0"/>
              <a:t> </a:t>
            </a:r>
            <a:r>
              <a:rPr lang="en-US" sz="1700" dirty="0">
                <a:solidFill>
                  <a:srgbClr val="8E8059"/>
                </a:solidFill>
              </a:rPr>
              <a:t>0.034 / 2</a:t>
            </a:r>
            <a:r>
              <a:rPr lang="en-US" sz="1700" dirty="0"/>
              <a:t>;</a:t>
            </a:r>
            <a:br>
              <a:rPr lang="en-US" sz="1700" dirty="0"/>
            </a:br>
            <a:r>
              <a:rPr lang="en-US" sz="1700" dirty="0"/>
              <a:t/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Показване на разстоянието на </a:t>
            </a:r>
            <a:r>
              <a:rPr lang="en-US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LCD </a:t>
            </a:r>
            <a:r>
              <a:rPr lang="bg-BG" sz="1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дисплея</a:t>
            </a:r>
            <a:r>
              <a:rPr lang="bg-BG" sz="1700" dirty="0"/>
              <a:t/>
            </a:r>
            <a:br>
              <a:rPr lang="bg-BG" sz="1700" dirty="0"/>
            </a:br>
            <a:r>
              <a:rPr lang="bg-BG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clear</a:t>
            </a:r>
            <a:r>
              <a:rPr lang="en-US" sz="1700" dirty="0"/>
              <a:t>();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setCursor</a:t>
            </a:r>
            <a:r>
              <a:rPr lang="en-US" sz="1700" dirty="0"/>
              <a:t>(</a:t>
            </a:r>
            <a:r>
              <a:rPr lang="en-US" sz="1700" dirty="0">
                <a:solidFill>
                  <a:srgbClr val="8E8059"/>
                </a:solidFill>
              </a:rPr>
              <a:t>0</a:t>
            </a:r>
            <a:r>
              <a:rPr lang="en-US" sz="1700" dirty="0"/>
              <a:t>, </a:t>
            </a:r>
            <a:r>
              <a:rPr lang="en-US" sz="1700" dirty="0">
                <a:solidFill>
                  <a:srgbClr val="8E8059"/>
                </a:solidFill>
              </a:rPr>
              <a:t>0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sz="1700" dirty="0"/>
              <a:t>("</a:t>
            </a:r>
            <a:r>
              <a:rPr lang="en-US" sz="1700" dirty="0">
                <a:solidFill>
                  <a:schemeClr val="accent1"/>
                </a:solidFill>
              </a:rPr>
              <a:t>Distance:"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setCursor</a:t>
            </a:r>
            <a:r>
              <a:rPr lang="en-US" sz="1700" dirty="0"/>
              <a:t>(</a:t>
            </a:r>
            <a:r>
              <a:rPr lang="en-US" sz="1700" dirty="0">
                <a:solidFill>
                  <a:srgbClr val="8E8059"/>
                </a:solidFill>
              </a:rPr>
              <a:t>0</a:t>
            </a:r>
            <a:r>
              <a:rPr lang="en-US" sz="1700" dirty="0"/>
              <a:t>, </a:t>
            </a:r>
            <a:r>
              <a:rPr lang="en-US" sz="1700" dirty="0">
                <a:solidFill>
                  <a:srgbClr val="8E8059"/>
                </a:solidFill>
              </a:rPr>
              <a:t>1</a:t>
            </a:r>
            <a:r>
              <a:rPr lang="en-US" sz="1700" dirty="0"/>
              <a:t>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sz="1700" dirty="0"/>
              <a:t>(distance);</a:t>
            </a:r>
            <a:br>
              <a:rPr lang="en-US" sz="1700" dirty="0"/>
            </a:br>
            <a:r>
              <a:rPr lang="en-US" sz="1700" dirty="0"/>
              <a:t>  </a:t>
            </a:r>
            <a:r>
              <a:rPr lang="en-US" sz="1700" dirty="0" err="1"/>
              <a:t>lcd.</a:t>
            </a:r>
            <a:r>
              <a:rPr lang="en-US" sz="1700" dirty="0" err="1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sz="1700" dirty="0"/>
              <a:t>(" </a:t>
            </a:r>
            <a:r>
              <a:rPr lang="en-US" sz="1700" dirty="0">
                <a:solidFill>
                  <a:schemeClr val="accent1"/>
                </a:solidFill>
              </a:rPr>
              <a:t>cm</a:t>
            </a:r>
            <a:r>
              <a:rPr lang="en-US" sz="1700" dirty="0"/>
              <a:t>");</a:t>
            </a:r>
            <a:endParaRPr lang="bg-BG" sz="1700" dirty="0"/>
          </a:p>
        </p:txBody>
      </p:sp>
    </p:spTree>
    <p:extLst>
      <p:ext uri="{BB962C8B-B14F-4D97-AF65-F5344CB8AC3E}">
        <p14:creationId xmlns:p14="http://schemas.microsoft.com/office/powerpoint/2010/main" val="30472668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6DC5F383-3F63-E29F-FD53-C44A6C7220AD}"/>
              </a:ext>
            </a:extLst>
          </p:cNvPr>
          <p:cNvSpPr txBox="1"/>
          <p:nvPr/>
        </p:nvSpPr>
        <p:spPr>
          <a:xfrm>
            <a:off x="101600" y="0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Изпращане на разстоянието към серийния монитор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  </a:t>
            </a:r>
            <a:r>
              <a:rPr lang="en-US" dirty="0" err="1">
                <a:solidFill>
                  <a:schemeClr val="accent2"/>
                </a:solidFill>
              </a:rPr>
              <a:t>Serial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 err="1">
                <a:solidFill>
                  <a:schemeClr val="accent1"/>
                </a:solidFill>
              </a:rPr>
              <a:t>Razstoyanie</a:t>
            </a:r>
            <a:r>
              <a:rPr lang="en-US" dirty="0">
                <a:solidFill>
                  <a:schemeClr val="accent1"/>
                </a:solidFill>
              </a:rPr>
              <a:t>: "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>
                <a:solidFill>
                  <a:schemeClr val="accent2"/>
                </a:solidFill>
              </a:rPr>
              <a:t>Serial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print</a:t>
            </a:r>
            <a:r>
              <a:rPr lang="en-US" dirty="0"/>
              <a:t>(distance);</a:t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err="1">
                <a:solidFill>
                  <a:schemeClr val="accent2"/>
                </a:solidFill>
              </a:rPr>
              <a:t>Serial</a:t>
            </a:r>
            <a:r>
              <a:rPr lang="en-US" dirty="0" err="1"/>
              <a:t>.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println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cm"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bg-B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Забавяне преди следващото измерване</a:t>
            </a:r>
            <a:r>
              <a:rPr lang="bg-BG" dirty="0"/>
              <a:t/>
            </a:r>
            <a:br>
              <a:rPr lang="bg-BG" dirty="0"/>
            </a:br>
            <a:r>
              <a:rPr lang="bg-BG" dirty="0"/>
              <a:t>  </a:t>
            </a:r>
            <a:r>
              <a:rPr lang="en-US" dirty="0"/>
              <a:t>delay(</a:t>
            </a:r>
            <a:r>
              <a:rPr lang="en-US" dirty="0">
                <a:solidFill>
                  <a:srgbClr val="8E8059"/>
                </a:solidFill>
              </a:rPr>
              <a:t>500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6081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Контейнер за съдържание 8" descr="Картина, която съдържа мотив, квадрат, Симетрия, Графи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E85C4DC4-0F2A-EDFC-E59D-252B526FB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270" y="0"/>
            <a:ext cx="6524326" cy="6858000"/>
          </a:xfrm>
        </p:spPr>
      </p:pic>
    </p:spTree>
    <p:extLst>
      <p:ext uri="{BB962C8B-B14F-4D97-AF65-F5344CB8AC3E}">
        <p14:creationId xmlns:p14="http://schemas.microsoft.com/office/powerpoint/2010/main" val="3586576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01166-3724-24EF-B75C-5B9B0D236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 descr="Картина, която съдържа на открито, дърво, растение, трев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519E8EF0-C8C7-815F-F120-8DFCD1DEA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08"/>
            <a:ext cx="12192000" cy="6858000"/>
          </a:xfrm>
          <a:prstGeom prst="rect">
            <a:avLst/>
          </a:prstGeom>
        </p:spPr>
      </p:pic>
      <p:sp>
        <p:nvSpPr>
          <p:cNvPr id="5" name="Правоъгълник 4">
            <a:extLst>
              <a:ext uri="{FF2B5EF4-FFF2-40B4-BE49-F238E27FC236}">
                <a16:creationId xmlns:a16="http://schemas.microsoft.com/office/drawing/2014/main" id="{AC33222A-44CE-2C19-E8A5-74DC3A5343A1}"/>
              </a:ext>
            </a:extLst>
          </p:cNvPr>
          <p:cNvSpPr/>
          <p:nvPr/>
        </p:nvSpPr>
        <p:spPr>
          <a:xfrm>
            <a:off x="0" y="-2708"/>
            <a:ext cx="12308378" cy="721544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6000"/>
                </a:schemeClr>
              </a:gs>
              <a:gs pos="52000">
                <a:schemeClr val="tx1">
                  <a:alpha val="0"/>
                </a:schemeClr>
              </a:gs>
              <a:gs pos="66000">
                <a:schemeClr val="tx1">
                  <a:alpha val="49000"/>
                </a:schemeClr>
              </a:gs>
              <a:gs pos="100000">
                <a:schemeClr val="tx1">
                  <a:alpha val="83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endParaRPr lang="bg-BG" dirty="0"/>
          </a:p>
        </p:txBody>
      </p:sp>
      <p:sp>
        <p:nvSpPr>
          <p:cNvPr id="8" name="Текстово поле 7">
            <a:extLst>
              <a:ext uri="{FF2B5EF4-FFF2-40B4-BE49-F238E27FC236}">
                <a16:creationId xmlns:a16="http://schemas.microsoft.com/office/drawing/2014/main" id="{8E1C0059-8E5B-6B3A-6782-1FE3FAB98141}"/>
              </a:ext>
            </a:extLst>
          </p:cNvPr>
          <p:cNvSpPr txBox="1"/>
          <p:nvPr/>
        </p:nvSpPr>
        <p:spPr>
          <a:xfrm>
            <a:off x="1419752" y="2025908"/>
            <a:ext cx="9468874" cy="2800767"/>
          </a:xfrm>
          <a:prstGeom prst="rect">
            <a:avLst/>
          </a:prstGeom>
          <a:noFill/>
          <a:scene3d>
            <a:camera prst="orthographicFront">
              <a:rot lat="20699999" lon="0" rev="0"/>
            </a:camera>
            <a:lightRig rig="threePt" dir="t"/>
          </a:scene3d>
        </p:spPr>
        <p:txBody>
          <a:bodyPr wrap="square" rtlCol="0">
            <a:spAutoFit/>
            <a:scene3d>
              <a:camera prst="isometricOffAxis2Left">
                <a:rot lat="294000" lon="1200001" rev="0"/>
              </a:camera>
              <a:lightRig rig="threePt" dir="t"/>
            </a:scene3d>
            <a:sp3d extrusionH="203200" contourW="12700">
              <a:bevelT w="63500"/>
              <a:bevelB w="25400" h="63500"/>
              <a:extrusionClr>
                <a:schemeClr val="accent3">
                  <a:lumMod val="60000"/>
                  <a:lumOff val="40000"/>
                </a:schemeClr>
              </a:extrusionClr>
              <a:contourClr>
                <a:schemeClr val="tx1">
                  <a:lumMod val="95000"/>
                  <a:lumOff val="5000"/>
                </a:schemeClr>
              </a:contourClr>
            </a:sp3d>
          </a:bodyPr>
          <a:lstStyle/>
          <a:p>
            <a:pPr algn="ctr"/>
            <a:r>
              <a:rPr lang="bg-BG" sz="8800" dirty="0">
                <a:ln w="57150">
                  <a:solidFill>
                    <a:srgbClr val="FFFF00"/>
                  </a:solidFill>
                </a:ln>
                <a:solidFill>
                  <a:srgbClr val="FFC000"/>
                </a:solidFill>
                <a:effectLst>
                  <a:glow rad="25400">
                    <a:srgbClr val="00B050">
                      <a:alpha val="26000"/>
                    </a:srgb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blurRad="76200" stA="1000" endPos="89000" dist="50800" dir="5400000" sy="-100000" algn="bl" rotWithShape="0"/>
                </a:effectLst>
              </a:rPr>
              <a:t>БЛАГОДАРИМ ЗА ВНИМАНИЕТО!!!</a:t>
            </a:r>
          </a:p>
        </p:txBody>
      </p:sp>
    </p:spTree>
    <p:extLst>
      <p:ext uri="{BB962C8B-B14F-4D97-AF65-F5344CB8AC3E}">
        <p14:creationId xmlns:p14="http://schemas.microsoft.com/office/powerpoint/2010/main" val="1406564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18" descr="Картина, която съдържа електроника, Електроинженерство, Електронен компонент, Елемент от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F9FD6E56-C3A3-6B17-A6B0-F6F9E68C0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9232">
            <a:off x="2043149" y="0"/>
            <a:ext cx="7425765" cy="6858000"/>
          </a:xfrm>
          <a:prstGeom prst="rect">
            <a:avLst/>
          </a:prstGeom>
        </p:spPr>
      </p:pic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E2C5DCE6-C066-B3BD-CFB4-46631ED3A52D}"/>
              </a:ext>
            </a:extLst>
          </p:cNvPr>
          <p:cNvSpPr/>
          <p:nvPr/>
        </p:nvSpPr>
        <p:spPr>
          <a:xfrm>
            <a:off x="0" y="-69575"/>
            <a:ext cx="12192000" cy="6997148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55F0DFA4-3A5A-DE23-7BD6-8E0880998AA0}"/>
              </a:ext>
            </a:extLst>
          </p:cNvPr>
          <p:cNvSpPr txBox="1"/>
          <p:nvPr/>
        </p:nvSpPr>
        <p:spPr>
          <a:xfrm>
            <a:off x="0" y="1259174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138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КАКВО Е </a:t>
            </a:r>
            <a:r>
              <a:rPr lang="en-US" sz="138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ARDUINO</a:t>
            </a:r>
            <a:r>
              <a:rPr lang="bg-BG" sz="138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83929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22" presetClass="exit" presetSubtype="8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A68FE-5304-AD75-C4DE-A153F9D52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Картина 9" descr="Картина, която съдържа електроника, Електроинженерство, Електронен компонент, Елемент от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81EDEF5-A687-72B6-3A9C-8DDADD926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1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sp>
        <p:nvSpPr>
          <p:cNvPr id="2" name="Текстово поле 1">
            <a:extLst>
              <a:ext uri="{FF2B5EF4-FFF2-40B4-BE49-F238E27FC236}">
                <a16:creationId xmlns:a16="http://schemas.microsoft.com/office/drawing/2014/main" id="{BCFA5592-9D08-D607-4E09-DA26B8D683ED}"/>
              </a:ext>
            </a:extLst>
          </p:cNvPr>
          <p:cNvSpPr txBox="1"/>
          <p:nvPr/>
        </p:nvSpPr>
        <p:spPr>
          <a:xfrm>
            <a:off x="-2804161" y="-162158"/>
            <a:ext cx="11841479" cy="1200329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0" h="0"/>
          </a:sp3d>
        </p:spPr>
        <p:txBody>
          <a:bodyPr wrap="square" rtlCol="0">
            <a:spAutoFit/>
            <a:sp3d>
              <a:bevelT w="63500"/>
            </a:sp3d>
          </a:bodyPr>
          <a:lstStyle/>
          <a:p>
            <a:pPr algn="ctr"/>
            <a:r>
              <a:rPr lang="bg-BG" sz="7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ОПИСАНИЕ:</a:t>
            </a:r>
          </a:p>
        </p:txBody>
      </p:sp>
      <p:sp>
        <p:nvSpPr>
          <p:cNvPr id="3" name="Правоъгълник: със заоблени ъгли 2">
            <a:extLst>
              <a:ext uri="{FF2B5EF4-FFF2-40B4-BE49-F238E27FC236}">
                <a16:creationId xmlns:a16="http://schemas.microsoft.com/office/drawing/2014/main" id="{BB2939FE-AD97-374B-939C-BBE10209CBE2}"/>
              </a:ext>
            </a:extLst>
          </p:cNvPr>
          <p:cNvSpPr/>
          <p:nvPr/>
        </p:nvSpPr>
        <p:spPr>
          <a:xfrm>
            <a:off x="266740" y="1069170"/>
            <a:ext cx="5699675" cy="5577840"/>
          </a:xfrm>
          <a:prstGeom prst="roundRect">
            <a:avLst>
              <a:gd name="adj" fmla="val 12704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400" dirty="0"/>
              <a:t>Платката на </a:t>
            </a:r>
            <a:r>
              <a:rPr lang="ru-RU" sz="3400" dirty="0" err="1"/>
              <a:t>Arduino</a:t>
            </a:r>
            <a:r>
              <a:rPr lang="ru-RU" sz="3400" dirty="0"/>
              <a:t> е </a:t>
            </a:r>
            <a:r>
              <a:rPr lang="ru-RU" sz="3400" dirty="0" err="1"/>
              <a:t>малко</a:t>
            </a:r>
            <a:r>
              <a:rPr lang="ru-RU" sz="3400" dirty="0"/>
              <a:t>, компактно устройство, </a:t>
            </a:r>
            <a:r>
              <a:rPr lang="ru-RU" sz="3400" dirty="0" err="1"/>
              <a:t>което</a:t>
            </a:r>
            <a:r>
              <a:rPr lang="ru-RU" sz="3400" dirty="0"/>
              <a:t> </a:t>
            </a:r>
            <a:r>
              <a:rPr lang="ru-RU" sz="3400" dirty="0" err="1"/>
              <a:t>съдържа</a:t>
            </a:r>
            <a:r>
              <a:rPr lang="ru-RU" sz="3400" dirty="0"/>
              <a:t> </a:t>
            </a:r>
            <a:r>
              <a:rPr lang="ru-RU" sz="3400" dirty="0" err="1"/>
              <a:t>микроконтролер</a:t>
            </a:r>
            <a:r>
              <a:rPr lang="ru-RU" sz="3400" dirty="0"/>
              <a:t> и </a:t>
            </a:r>
            <a:r>
              <a:rPr lang="ru-RU" sz="3400" dirty="0" err="1"/>
              <a:t>различни</a:t>
            </a:r>
            <a:r>
              <a:rPr lang="ru-RU" sz="3400" dirty="0"/>
              <a:t> </a:t>
            </a:r>
            <a:r>
              <a:rPr lang="ru-RU" sz="3400" dirty="0" err="1"/>
              <a:t>входно-изходни</a:t>
            </a:r>
            <a:r>
              <a:rPr lang="ru-RU" sz="3400" dirty="0"/>
              <a:t> </a:t>
            </a:r>
            <a:r>
              <a:rPr lang="ru-RU" sz="3400" dirty="0" err="1"/>
              <a:t>пинове</a:t>
            </a:r>
            <a:r>
              <a:rPr lang="ru-RU" sz="3400" dirty="0"/>
              <a:t> за </a:t>
            </a:r>
            <a:r>
              <a:rPr lang="ru-RU" sz="3400" dirty="0" err="1"/>
              <a:t>свързване</a:t>
            </a:r>
            <a:r>
              <a:rPr lang="ru-RU" sz="3400" dirty="0"/>
              <a:t> на </a:t>
            </a:r>
            <a:r>
              <a:rPr lang="ru-RU" sz="3400" dirty="0" err="1"/>
              <a:t>сензори</a:t>
            </a:r>
            <a:r>
              <a:rPr lang="ru-RU" sz="3400" dirty="0"/>
              <a:t>, </a:t>
            </a:r>
            <a:r>
              <a:rPr lang="ru-RU" sz="3400" dirty="0" err="1"/>
              <a:t>светодиоди</a:t>
            </a:r>
            <a:r>
              <a:rPr lang="ru-RU" sz="3400" dirty="0"/>
              <a:t>, </a:t>
            </a:r>
            <a:r>
              <a:rPr lang="ru-RU" sz="3400" dirty="0" err="1"/>
              <a:t>мотори</a:t>
            </a:r>
            <a:r>
              <a:rPr lang="ru-RU" sz="3400" dirty="0"/>
              <a:t> и </a:t>
            </a:r>
            <a:r>
              <a:rPr lang="ru-RU" sz="3400" dirty="0" err="1"/>
              <a:t>други</a:t>
            </a:r>
            <a:r>
              <a:rPr lang="ru-RU" sz="3400" dirty="0"/>
              <a:t> </a:t>
            </a:r>
            <a:r>
              <a:rPr lang="ru-RU" sz="3400" dirty="0" err="1"/>
              <a:t>компоненти</a:t>
            </a:r>
            <a:r>
              <a:rPr lang="ru-RU" sz="3400" dirty="0"/>
              <a:t>.</a:t>
            </a:r>
            <a:endParaRPr lang="bg-BG" sz="3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5874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509153-2B11-B37C-2539-1F7E6048E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Картина 1" descr="Картина, която съдържа електроника, Електроинженерство, Електронен компонент, Елемент от електрическа вериг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C5FCC37-A8F1-1440-397F-71F229A90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8" r="-123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60A90DCF-BFEB-34B0-E687-1B9688AECB6E}"/>
              </a:ext>
            </a:extLst>
          </p:cNvPr>
          <p:cNvSpPr txBox="1"/>
          <p:nvPr/>
        </p:nvSpPr>
        <p:spPr>
          <a:xfrm>
            <a:off x="5120139" y="-95699"/>
            <a:ext cx="771340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4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ОСНОВНИ КОМПОНЕНТИ:</a:t>
            </a:r>
          </a:p>
        </p:txBody>
      </p:sp>
      <p:grpSp>
        <p:nvGrpSpPr>
          <p:cNvPr id="8" name="Групиране 7">
            <a:extLst>
              <a:ext uri="{FF2B5EF4-FFF2-40B4-BE49-F238E27FC236}">
                <a16:creationId xmlns:a16="http://schemas.microsoft.com/office/drawing/2014/main" id="{CCD8E5CF-C532-A27D-0E77-4DC4B4A66E67}"/>
              </a:ext>
            </a:extLst>
          </p:cNvPr>
          <p:cNvGrpSpPr/>
          <p:nvPr/>
        </p:nvGrpSpPr>
        <p:grpSpPr>
          <a:xfrm>
            <a:off x="6127005" y="1696065"/>
            <a:ext cx="5699675" cy="4159046"/>
            <a:chOff x="6127005" y="1696065"/>
            <a:chExt cx="5699675" cy="4159046"/>
          </a:xfrm>
        </p:grpSpPr>
        <p:sp>
          <p:nvSpPr>
            <p:cNvPr id="5" name="Правоъгълник: със заоблени ъгли 4">
              <a:extLst>
                <a:ext uri="{FF2B5EF4-FFF2-40B4-BE49-F238E27FC236}">
                  <a16:creationId xmlns:a16="http://schemas.microsoft.com/office/drawing/2014/main" id="{CADA308F-5894-64B2-23D7-0A402C55ABB9}"/>
                </a:ext>
              </a:extLst>
            </p:cNvPr>
            <p:cNvSpPr/>
            <p:nvPr/>
          </p:nvSpPr>
          <p:spPr>
            <a:xfrm>
              <a:off x="6127005" y="1696065"/>
              <a:ext cx="5699675" cy="4159046"/>
            </a:xfrm>
            <a:prstGeom prst="roundRect">
              <a:avLst>
                <a:gd name="adj" fmla="val 12704"/>
              </a:avLst>
            </a:prstGeom>
            <a:solidFill>
              <a:schemeClr val="tx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34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09FFC0B6-E66C-BEA9-2F60-0B0AE8037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8993" y="1922008"/>
              <a:ext cx="5392333" cy="37856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bg-BG" altLang="bg-BG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1.Микроконтролер</a:t>
              </a:r>
              <a:r>
                <a:rPr kumimoji="0" lang="bg-BG" altLang="bg-BG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- основният чип, който изпълнява програмата, написана чрез </a:t>
              </a:r>
              <a:r>
                <a:rPr kumimoji="0" lang="bg-BG" altLang="bg-BG" sz="2000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Arduino</a:t>
              </a:r>
              <a:r>
                <a:rPr kumimoji="0" lang="bg-BG" altLang="bg-BG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IDE.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bg-BG" altLang="bg-BG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  <a:r>
                <a:rPr kumimoji="0" lang="bg-BG" altLang="bg-BG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.USB порт</a:t>
              </a:r>
              <a:r>
                <a:rPr kumimoji="0" lang="bg-BG" altLang="bg-BG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- използва се за свързване на платката към компютър за програмиране и захранване.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bg-BG" altLang="bg-BG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3</a:t>
              </a:r>
              <a:r>
                <a:rPr kumimoji="0" lang="bg-BG" altLang="bg-BG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.Захранване</a:t>
              </a:r>
              <a:r>
                <a:rPr kumimoji="0" lang="bg-BG" altLang="bg-BG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- може да бъде захранена чрез USB или външно захранване (например батерия).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bg-BG" altLang="bg-BG" sz="20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4</a:t>
              </a:r>
              <a:r>
                <a:rPr kumimoji="0" lang="bg-BG" altLang="bg-BG" sz="20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.Сериен монитор</a:t>
              </a:r>
              <a:r>
                <a:rPr kumimoji="0" lang="bg-BG" altLang="bg-BG" sz="20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panose="020B0604020202020204" pitchFamily="34" charset="0"/>
                </a:rPr>
                <a:t> - позволява комуникация между платката и компютъра за отчитане на данни. </a:t>
              </a:r>
            </a:p>
          </p:txBody>
        </p:sp>
      </p:grpSp>
      <p:pic>
        <p:nvPicPr>
          <p:cNvPr id="10" name="Картина 9" descr="Картина, която съдържа Елемент от електрическа верига, Електронен компонент, Пасивен електронен елемент, Електроинженерство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B7634088-8644-1041-CB4D-B8F75EE8E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125" r="94125">
                        <a14:foregroundMark x1="12125" y1="71125" x2="7375" y2="68250"/>
                        <a14:foregroundMark x1="32000" y1="78000" x2="32000" y2="78000"/>
                        <a14:foregroundMark x1="89500" y1="48125" x2="94125" y2="46375"/>
                        <a14:foregroundMark x1="55375" y1="66125" x2="54750" y2="66875"/>
                        <a14:foregroundMark x1="54750" y1="66875" x2="47750" y2="69125"/>
                        <a14:foregroundMark x1="47750" y1="69125" x2="46625" y2="70000"/>
                        <a14:foregroundMark x1="6750" y1="65250" x2="6500" y2="61375"/>
                        <a14:foregroundMark x1="8375" y1="69875" x2="6125" y2="68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2359">
            <a:off x="727767" y="-1558154"/>
            <a:ext cx="4762093" cy="4762093"/>
          </a:xfrm>
          <a:prstGeom prst="rect">
            <a:avLst/>
          </a:prstGeom>
        </p:spPr>
      </p:pic>
      <p:pic>
        <p:nvPicPr>
          <p:cNvPr id="7" name="Картина 6" descr="Картина, която съдържа Електронен компонент, Елемент от електрическа верига, Компютърен компонент, електроник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A31B5ACF-76EE-DBE9-B9CE-0EF2B79D80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647" b="89796" l="7679" r="91468">
                        <a14:foregroundMark x1="83447" y1="48052" x2="91468" y2="44341"/>
                        <a14:foregroundMark x1="14164" y1="62152" x2="12116" y2="55288"/>
                        <a14:foregroundMark x1="13140" y1="58813" x2="13481" y2="51948"/>
                        <a14:foregroundMark x1="13481" y1="51948" x2="7679" y2="48423"/>
                        <a14:foregroundMark x1="10068" y1="50649" x2="16553" y2="60853"/>
                        <a14:foregroundMark x1="16894" y1="61039" x2="20819" y2="66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5070">
            <a:off x="345742" y="3622955"/>
            <a:ext cx="4853591" cy="4464310"/>
          </a:xfrm>
          <a:prstGeom prst="rect">
            <a:avLst/>
          </a:prstGeom>
        </p:spPr>
      </p:pic>
      <p:pic>
        <p:nvPicPr>
          <p:cNvPr id="1026" name="Picture 2" descr="Кабель USB 2.0 (Тип A/B) для Arduino Uno, Arduino Mega,принтеров,30 см в  Астане. кабели для электроники от компании &quot;Магазин &quot;DELTA&quot;&quot;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9685" l="0" r="90000">
                        <a14:foregroundMark x1="74333" y1="54021" x2="41667" y2="23776"/>
                        <a14:foregroundMark x1="75833" y1="59615" x2="77500" y2="59615"/>
                        <a14:foregroundMark x1="77500" y1="59615" x2="80167" y2="56993"/>
                        <a14:foregroundMark x1="80333" y1="56993" x2="80833" y2="51573"/>
                        <a14:foregroundMark x1="82167" y1="52273" x2="83667" y2="52273"/>
                        <a14:foregroundMark x1="35833" y1="73951" x2="51167" y2="84091"/>
                        <a14:foregroundMark x1="51167" y1="80944" x2="34333" y2="65734"/>
                        <a14:foregroundMark x1="39333" y1="76573" x2="39667" y2="76573"/>
                        <a14:foregroundMark x1="41833" y1="76573" x2="44833" y2="77448"/>
                        <a14:foregroundMark x1="44667" y1="77622" x2="46000" y2="77972"/>
                        <a14:foregroundMark x1="75167" y1="63287" x2="80000" y2="59790"/>
                        <a14:foregroundMark x1="33667" y1="22028" x2="32667" y2="22028"/>
                        <a14:backgroundMark x1="68500" y1="65385" x2="36167" y2="46853"/>
                        <a14:backgroundMark x1="38500" y1="48077" x2="37333" y2="4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69660"/>
            <a:ext cx="5856999" cy="362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407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D9E04-C2C8-15BB-8071-F661FB58C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3457FB2F-1335-4139-8037-B9C068B7AF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EAEA9D85-4D91-A6BD-9ED1-17F5F8DFE630}"/>
              </a:ext>
            </a:extLst>
          </p:cNvPr>
          <p:cNvSpPr txBox="1"/>
          <p:nvPr/>
        </p:nvSpPr>
        <p:spPr>
          <a:xfrm>
            <a:off x="-2266750" y="1699299"/>
            <a:ext cx="1123188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КАК</a:t>
            </a:r>
            <a:endParaRPr lang="bg-BG" sz="2000" dirty="0"/>
          </a:p>
        </p:txBody>
      </p:sp>
      <p:sp>
        <p:nvSpPr>
          <p:cNvPr id="11" name="Текстово поле 10">
            <a:extLst>
              <a:ext uri="{FF2B5EF4-FFF2-40B4-BE49-F238E27FC236}">
                <a16:creationId xmlns:a16="http://schemas.microsoft.com/office/drawing/2014/main" id="{4A6A7168-1DEB-BC0C-78DD-0DBDAE0DA9C3}"/>
              </a:ext>
            </a:extLst>
          </p:cNvPr>
          <p:cNvSpPr txBox="1"/>
          <p:nvPr/>
        </p:nvSpPr>
        <p:spPr>
          <a:xfrm>
            <a:off x="3613885" y="1699299"/>
            <a:ext cx="831342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РАБОТИ</a:t>
            </a:r>
            <a:endParaRPr lang="bg-BG" sz="2000" dirty="0"/>
          </a:p>
        </p:txBody>
      </p:sp>
      <p:sp>
        <p:nvSpPr>
          <p:cNvPr id="13" name="Текстово поле 12">
            <a:extLst>
              <a:ext uri="{FF2B5EF4-FFF2-40B4-BE49-F238E27FC236}">
                <a16:creationId xmlns:a16="http://schemas.microsoft.com/office/drawing/2014/main" id="{D8AA5A0D-4A3E-2860-DC71-9B9584D1AE98}"/>
              </a:ext>
            </a:extLst>
          </p:cNvPr>
          <p:cNvSpPr txBox="1"/>
          <p:nvPr/>
        </p:nvSpPr>
        <p:spPr>
          <a:xfrm>
            <a:off x="480060" y="3186563"/>
            <a:ext cx="1123188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en-US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ARDUINO</a:t>
            </a:r>
            <a:r>
              <a:rPr lang="bg-BG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?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25168220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40678-0F9A-1B9A-CA94-4AEE6D935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B819AAC1-3294-DBD9-8757-C36AAEE152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6" name="Картина 5" descr="Картина, която съдържа цилиндър, телескоп, светлина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99F99170-AB46-D833-E01B-CE97B2AB4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530" y="316837"/>
            <a:ext cx="5791200" cy="6858000"/>
          </a:xfrm>
          <a:prstGeom prst="rect">
            <a:avLst/>
          </a:prstGeom>
        </p:spPr>
      </p:pic>
      <p:sp>
        <p:nvSpPr>
          <p:cNvPr id="7" name="Дъга 6">
            <a:extLst>
              <a:ext uri="{FF2B5EF4-FFF2-40B4-BE49-F238E27FC236}">
                <a16:creationId xmlns:a16="http://schemas.microsoft.com/office/drawing/2014/main" id="{EB2DA9EC-9553-2EA6-0512-7239D6AED8E4}"/>
              </a:ext>
            </a:extLst>
          </p:cNvPr>
          <p:cNvSpPr/>
          <p:nvPr/>
        </p:nvSpPr>
        <p:spPr>
          <a:xfrm rot="5400000">
            <a:off x="4267690" y="3775187"/>
            <a:ext cx="2273966" cy="619067"/>
          </a:xfrm>
          <a:prstGeom prst="arc">
            <a:avLst>
              <a:gd name="adj1" fmla="val 10614012"/>
              <a:gd name="adj2" fmla="val 378483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Дъга 7">
            <a:extLst>
              <a:ext uri="{FF2B5EF4-FFF2-40B4-BE49-F238E27FC236}">
                <a16:creationId xmlns:a16="http://schemas.microsoft.com/office/drawing/2014/main" id="{A1804B66-3A62-2E6F-D187-A0E424C3192D}"/>
              </a:ext>
            </a:extLst>
          </p:cNvPr>
          <p:cNvSpPr/>
          <p:nvPr/>
        </p:nvSpPr>
        <p:spPr>
          <a:xfrm rot="5400000">
            <a:off x="3835964" y="3775186"/>
            <a:ext cx="1929063" cy="619068"/>
          </a:xfrm>
          <a:prstGeom prst="arc">
            <a:avLst>
              <a:gd name="adj1" fmla="val 10614012"/>
              <a:gd name="adj2" fmla="val 378483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Дъга 8">
            <a:extLst>
              <a:ext uri="{FF2B5EF4-FFF2-40B4-BE49-F238E27FC236}">
                <a16:creationId xmlns:a16="http://schemas.microsoft.com/office/drawing/2014/main" id="{967595A5-DC63-2B9A-5D2C-B3A9B4C8D966}"/>
              </a:ext>
            </a:extLst>
          </p:cNvPr>
          <p:cNvSpPr/>
          <p:nvPr/>
        </p:nvSpPr>
        <p:spPr>
          <a:xfrm rot="5400000">
            <a:off x="3449509" y="3775187"/>
            <a:ext cx="1311442" cy="619067"/>
          </a:xfrm>
          <a:prstGeom prst="arc">
            <a:avLst>
              <a:gd name="adj1" fmla="val 10614012"/>
              <a:gd name="adj2" fmla="val 378483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Дъга 9">
            <a:extLst>
              <a:ext uri="{FF2B5EF4-FFF2-40B4-BE49-F238E27FC236}">
                <a16:creationId xmlns:a16="http://schemas.microsoft.com/office/drawing/2014/main" id="{EBBFFDDB-CD38-166B-4C72-4274CADFFFCD}"/>
              </a:ext>
            </a:extLst>
          </p:cNvPr>
          <p:cNvSpPr/>
          <p:nvPr/>
        </p:nvSpPr>
        <p:spPr>
          <a:xfrm rot="5400000">
            <a:off x="3121208" y="3725061"/>
            <a:ext cx="577513" cy="619067"/>
          </a:xfrm>
          <a:prstGeom prst="arc">
            <a:avLst>
              <a:gd name="adj1" fmla="val 12298920"/>
              <a:gd name="adj2" fmla="val 20739297"/>
            </a:avLst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Групиране 14">
            <a:extLst>
              <a:ext uri="{FF2B5EF4-FFF2-40B4-BE49-F238E27FC236}">
                <a16:creationId xmlns:a16="http://schemas.microsoft.com/office/drawing/2014/main" id="{03202920-35A1-024F-E28E-4F6502B993D7}"/>
              </a:ext>
            </a:extLst>
          </p:cNvPr>
          <p:cNvGrpSpPr/>
          <p:nvPr/>
        </p:nvGrpSpPr>
        <p:grpSpPr>
          <a:xfrm rot="150912">
            <a:off x="1843363" y="4353263"/>
            <a:ext cx="8356870" cy="769441"/>
            <a:chOff x="2251417" y="4958022"/>
            <a:chExt cx="8166741" cy="769441"/>
          </a:xfrm>
        </p:grpSpPr>
        <p:sp>
          <p:nvSpPr>
            <p:cNvPr id="11" name="Текстово поле 10">
              <a:extLst>
                <a:ext uri="{FF2B5EF4-FFF2-40B4-BE49-F238E27FC236}">
                  <a16:creationId xmlns:a16="http://schemas.microsoft.com/office/drawing/2014/main" id="{BFC35BD5-8954-E605-773D-E69BC1A54BAC}"/>
                </a:ext>
              </a:extLst>
            </p:cNvPr>
            <p:cNvSpPr txBox="1"/>
            <p:nvPr/>
          </p:nvSpPr>
          <p:spPr>
            <a:xfrm>
              <a:off x="2251417" y="4958022"/>
              <a:ext cx="816674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accent2"/>
                  </a:solidFill>
                </a:rPr>
                <a:t>-</a:t>
              </a:r>
              <a:r>
                <a:rPr lang="bg-BG" sz="4400" dirty="0">
                  <a:solidFill>
                    <a:schemeClr val="accent2"/>
                  </a:solidFill>
                </a:rPr>
                <a:t>- - - - - - - - - - -</a:t>
              </a:r>
              <a:r>
                <a:rPr lang="en-US" sz="4400" dirty="0">
                  <a:solidFill>
                    <a:schemeClr val="accent2"/>
                  </a:solidFill>
                </a:rPr>
                <a:t> -- - - - --------------</a:t>
              </a:r>
              <a:r>
                <a:rPr lang="bg-BG" sz="4400" dirty="0">
                  <a:solidFill>
                    <a:schemeClr val="accent2"/>
                  </a:solidFill>
                </a:rPr>
                <a:t> -</a:t>
              </a:r>
            </a:p>
          </p:txBody>
        </p:sp>
        <p:sp>
          <p:nvSpPr>
            <p:cNvPr id="14" name="Стрелка надясно 13">
              <a:extLst>
                <a:ext uri="{FF2B5EF4-FFF2-40B4-BE49-F238E27FC236}">
                  <a16:creationId xmlns:a16="http://schemas.microsoft.com/office/drawing/2014/main" id="{4CCD237B-DE39-B5C0-1571-5EECA2995FC1}"/>
                </a:ext>
              </a:extLst>
            </p:cNvPr>
            <p:cNvSpPr/>
            <p:nvPr/>
          </p:nvSpPr>
          <p:spPr>
            <a:xfrm>
              <a:off x="5741113" y="5123652"/>
              <a:ext cx="891318" cy="525791"/>
            </a:xfrm>
            <a:prstGeom prst="rightArrow">
              <a:avLst>
                <a:gd name="adj1" fmla="val 0"/>
                <a:gd name="adj2" fmla="val 4084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00" dirty="0"/>
            </a:p>
          </p:txBody>
        </p:sp>
      </p:grpSp>
      <p:pic>
        <p:nvPicPr>
          <p:cNvPr id="17" name="Картина 16" descr="Картина, която съдържа цилиндър, екранна снимка, дизайн, кошче&#10;&#10;Генерираното от ИИ съдържание може да е неправилно.">
            <a:extLst>
              <a:ext uri="{FF2B5EF4-FFF2-40B4-BE49-F238E27FC236}">
                <a16:creationId xmlns:a16="http://schemas.microsoft.com/office/drawing/2014/main" id="{1D1CF3BF-5E79-006C-EBE8-75A859AC8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68" y="2320540"/>
            <a:ext cx="4773990" cy="4839803"/>
          </a:xfrm>
          <a:prstGeom prst="rect">
            <a:avLst/>
          </a:prstGeom>
        </p:spPr>
      </p:pic>
      <p:grpSp>
        <p:nvGrpSpPr>
          <p:cNvPr id="19" name="Групиране 18">
            <a:extLst>
              <a:ext uri="{FF2B5EF4-FFF2-40B4-BE49-F238E27FC236}">
                <a16:creationId xmlns:a16="http://schemas.microsoft.com/office/drawing/2014/main" id="{02633307-3A72-8730-A601-CC58A1B3EDE8}"/>
              </a:ext>
            </a:extLst>
          </p:cNvPr>
          <p:cNvGrpSpPr/>
          <p:nvPr/>
        </p:nvGrpSpPr>
        <p:grpSpPr>
          <a:xfrm rot="11334648">
            <a:off x="1330399" y="3522217"/>
            <a:ext cx="8420326" cy="769441"/>
            <a:chOff x="1962730" y="5207944"/>
            <a:chExt cx="8409078" cy="769441"/>
          </a:xfrm>
        </p:grpSpPr>
        <p:sp>
          <p:nvSpPr>
            <p:cNvPr id="20" name="Текстово поле 19">
              <a:extLst>
                <a:ext uri="{FF2B5EF4-FFF2-40B4-BE49-F238E27FC236}">
                  <a16:creationId xmlns:a16="http://schemas.microsoft.com/office/drawing/2014/main" id="{459C6F6F-AA88-1425-2611-D4E995238FDA}"/>
                </a:ext>
              </a:extLst>
            </p:cNvPr>
            <p:cNvSpPr txBox="1"/>
            <p:nvPr/>
          </p:nvSpPr>
          <p:spPr>
            <a:xfrm rot="300081">
              <a:off x="1962730" y="5207944"/>
              <a:ext cx="84090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4400" dirty="0">
                  <a:solidFill>
                    <a:schemeClr val="accent4"/>
                  </a:solidFill>
                </a:rPr>
                <a:t>- - - - - - - - -</a:t>
              </a:r>
              <a:r>
                <a:rPr lang="en-US" sz="4400" dirty="0">
                  <a:solidFill>
                    <a:schemeClr val="accent4"/>
                  </a:solidFill>
                </a:rPr>
                <a:t>-----------------</a:t>
              </a:r>
              <a:r>
                <a:rPr lang="bg-BG" sz="4400" dirty="0">
                  <a:solidFill>
                    <a:schemeClr val="accent4"/>
                  </a:solidFill>
                </a:rPr>
                <a:t> </a:t>
              </a:r>
            </a:p>
          </p:txBody>
        </p:sp>
        <p:sp>
          <p:nvSpPr>
            <p:cNvPr id="21" name="Стрелка надясно 20">
              <a:extLst>
                <a:ext uri="{FF2B5EF4-FFF2-40B4-BE49-F238E27FC236}">
                  <a16:creationId xmlns:a16="http://schemas.microsoft.com/office/drawing/2014/main" id="{EBC79BCE-C1EA-2B21-881F-B2A4928DE465}"/>
                </a:ext>
              </a:extLst>
            </p:cNvPr>
            <p:cNvSpPr/>
            <p:nvPr/>
          </p:nvSpPr>
          <p:spPr>
            <a:xfrm rot="476767">
              <a:off x="4573184" y="5248040"/>
              <a:ext cx="891318" cy="525791"/>
            </a:xfrm>
            <a:prstGeom prst="rightArrow">
              <a:avLst>
                <a:gd name="adj1" fmla="val 0"/>
                <a:gd name="adj2" fmla="val 4084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4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Дъга 21">
            <a:extLst>
              <a:ext uri="{FF2B5EF4-FFF2-40B4-BE49-F238E27FC236}">
                <a16:creationId xmlns:a16="http://schemas.microsoft.com/office/drawing/2014/main" id="{7B317103-CA78-EC69-2B31-0CE12CBBF0FA}"/>
              </a:ext>
            </a:extLst>
          </p:cNvPr>
          <p:cNvSpPr/>
          <p:nvPr/>
        </p:nvSpPr>
        <p:spPr>
          <a:xfrm rot="6427491" flipV="1">
            <a:off x="6294448" y="3851557"/>
            <a:ext cx="2121110" cy="1028161"/>
          </a:xfrm>
          <a:prstGeom prst="arc">
            <a:avLst>
              <a:gd name="adj1" fmla="val 10562115"/>
              <a:gd name="adj2" fmla="val 30176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4"/>
              </a:solidFill>
            </a:endParaRPr>
          </a:p>
        </p:txBody>
      </p:sp>
      <p:sp>
        <p:nvSpPr>
          <p:cNvPr id="24" name="Дъга 23">
            <a:extLst>
              <a:ext uri="{FF2B5EF4-FFF2-40B4-BE49-F238E27FC236}">
                <a16:creationId xmlns:a16="http://schemas.microsoft.com/office/drawing/2014/main" id="{65E2552D-8E5F-3921-83F6-23FDB8F7FE1B}"/>
              </a:ext>
            </a:extLst>
          </p:cNvPr>
          <p:cNvSpPr/>
          <p:nvPr/>
        </p:nvSpPr>
        <p:spPr>
          <a:xfrm rot="6096685" flipV="1">
            <a:off x="7527101" y="4172605"/>
            <a:ext cx="1311442" cy="796651"/>
          </a:xfrm>
          <a:prstGeom prst="arc">
            <a:avLst>
              <a:gd name="adj1" fmla="val 10614012"/>
              <a:gd name="adj2" fmla="val 378483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4"/>
              </a:solidFill>
            </a:endParaRPr>
          </a:p>
        </p:txBody>
      </p:sp>
      <p:sp>
        <p:nvSpPr>
          <p:cNvPr id="25" name="Дъга 24">
            <a:extLst>
              <a:ext uri="{FF2B5EF4-FFF2-40B4-BE49-F238E27FC236}">
                <a16:creationId xmlns:a16="http://schemas.microsoft.com/office/drawing/2014/main" id="{B823FCA5-453C-A6BE-09E3-5D4375D2F389}"/>
              </a:ext>
            </a:extLst>
          </p:cNvPr>
          <p:cNvSpPr/>
          <p:nvPr/>
        </p:nvSpPr>
        <p:spPr>
          <a:xfrm rot="6844981" flipV="1">
            <a:off x="7976550" y="4049145"/>
            <a:ext cx="1538780" cy="741705"/>
          </a:xfrm>
          <a:prstGeom prst="arc">
            <a:avLst>
              <a:gd name="adj1" fmla="val 15493399"/>
              <a:gd name="adj2" fmla="val 20267002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4"/>
              </a:solidFill>
            </a:endParaRPr>
          </a:p>
        </p:txBody>
      </p:sp>
      <p:sp>
        <p:nvSpPr>
          <p:cNvPr id="27" name="Дъга 26">
            <a:extLst>
              <a:ext uri="{FF2B5EF4-FFF2-40B4-BE49-F238E27FC236}">
                <a16:creationId xmlns:a16="http://schemas.microsoft.com/office/drawing/2014/main" id="{E141CF8A-D9BD-7609-3828-BF9D0D70CA7F}"/>
              </a:ext>
            </a:extLst>
          </p:cNvPr>
          <p:cNvSpPr/>
          <p:nvPr/>
        </p:nvSpPr>
        <p:spPr>
          <a:xfrm rot="6289941" flipV="1">
            <a:off x="7062859" y="3797609"/>
            <a:ext cx="1929063" cy="1546642"/>
          </a:xfrm>
          <a:prstGeom prst="arc">
            <a:avLst>
              <a:gd name="adj1" fmla="val 10810765"/>
              <a:gd name="adj2" fmla="val 46048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accent4"/>
              </a:solidFill>
            </a:endParaRPr>
          </a:p>
        </p:txBody>
      </p:sp>
      <p:sp>
        <p:nvSpPr>
          <p:cNvPr id="28" name="Текстово поле 27">
            <a:extLst>
              <a:ext uri="{FF2B5EF4-FFF2-40B4-BE49-F238E27FC236}">
                <a16:creationId xmlns:a16="http://schemas.microsoft.com/office/drawing/2014/main" id="{2282605C-0AD9-4BFE-E322-69E5B43AC5D1}"/>
              </a:ext>
            </a:extLst>
          </p:cNvPr>
          <p:cNvSpPr txBox="1"/>
          <p:nvPr/>
        </p:nvSpPr>
        <p:spPr>
          <a:xfrm>
            <a:off x="3522330" y="1209528"/>
            <a:ext cx="3994037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</a:rPr>
              <a:t>приемник</a:t>
            </a:r>
          </a:p>
        </p:txBody>
      </p:sp>
      <p:sp>
        <p:nvSpPr>
          <p:cNvPr id="30" name="Текстово поле 29">
            <a:extLst>
              <a:ext uri="{FF2B5EF4-FFF2-40B4-BE49-F238E27FC236}">
                <a16:creationId xmlns:a16="http://schemas.microsoft.com/office/drawing/2014/main" id="{21D313E7-1550-E25B-0A43-20E7888FCC11}"/>
              </a:ext>
            </a:extLst>
          </p:cNvPr>
          <p:cNvSpPr txBox="1"/>
          <p:nvPr/>
        </p:nvSpPr>
        <p:spPr>
          <a:xfrm>
            <a:off x="-892509" y="5737569"/>
            <a:ext cx="6411857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pPr algn="ctr"/>
            <a:r>
              <a:rPr lang="bg-BG" sz="60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</a:rPr>
              <a:t>предавател</a:t>
            </a:r>
          </a:p>
        </p:txBody>
      </p:sp>
      <p:sp>
        <p:nvSpPr>
          <p:cNvPr id="31" name="Текстово поле 30">
            <a:extLst>
              <a:ext uri="{FF2B5EF4-FFF2-40B4-BE49-F238E27FC236}">
                <a16:creationId xmlns:a16="http://schemas.microsoft.com/office/drawing/2014/main" id="{A2375004-4A41-1A57-6156-FF73BC3DAEE7}"/>
              </a:ext>
            </a:extLst>
          </p:cNvPr>
          <p:cNvSpPr txBox="1"/>
          <p:nvPr/>
        </p:nvSpPr>
        <p:spPr>
          <a:xfrm rot="669804">
            <a:off x="5777984" y="2289205"/>
            <a:ext cx="4281136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bg-BG" sz="3200" b="1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</a:rPr>
              <a:t>рефлектираща вълна</a:t>
            </a:r>
          </a:p>
        </p:txBody>
      </p:sp>
      <p:sp>
        <p:nvSpPr>
          <p:cNvPr id="32" name="Текстово поле 31">
            <a:extLst>
              <a:ext uri="{FF2B5EF4-FFF2-40B4-BE49-F238E27FC236}">
                <a16:creationId xmlns:a16="http://schemas.microsoft.com/office/drawing/2014/main" id="{1BB3D871-2BB2-73A1-3505-6DD2FA91BD36}"/>
              </a:ext>
            </a:extLst>
          </p:cNvPr>
          <p:cNvSpPr txBox="1"/>
          <p:nvPr/>
        </p:nvSpPr>
        <p:spPr>
          <a:xfrm rot="285899">
            <a:off x="3590239" y="5219875"/>
            <a:ext cx="4281136" cy="107721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/>
            <a:r>
              <a:rPr lang="bg-BG" sz="32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оригинална </a:t>
            </a:r>
          </a:p>
          <a:p>
            <a:pPr algn="ctr"/>
            <a:r>
              <a:rPr lang="bg-BG" sz="3200" b="1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вълна</a:t>
            </a:r>
          </a:p>
        </p:txBody>
      </p:sp>
      <p:sp>
        <p:nvSpPr>
          <p:cNvPr id="3" name="Текстово поле 2">
            <a:extLst>
              <a:ext uri="{FF2B5EF4-FFF2-40B4-BE49-F238E27FC236}">
                <a16:creationId xmlns:a16="http://schemas.microsoft.com/office/drawing/2014/main" id="{EB90EBDF-F13A-B8FD-028C-5A8FBAF0ADF6}"/>
              </a:ext>
            </a:extLst>
          </p:cNvPr>
          <p:cNvSpPr txBox="1"/>
          <p:nvPr/>
        </p:nvSpPr>
        <p:spPr>
          <a:xfrm>
            <a:off x="-6740678" y="2074645"/>
            <a:ext cx="6943060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НАШИЯТ</a:t>
            </a:r>
            <a:endParaRPr lang="bg-BG" dirty="0"/>
          </a:p>
        </p:txBody>
      </p:sp>
      <p:sp>
        <p:nvSpPr>
          <p:cNvPr id="4" name="Текстово поле 3">
            <a:extLst>
              <a:ext uri="{FF2B5EF4-FFF2-40B4-BE49-F238E27FC236}">
                <a16:creationId xmlns:a16="http://schemas.microsoft.com/office/drawing/2014/main" id="{1A7AA4A9-9ED9-F27F-5985-B659F85B33DE}"/>
              </a:ext>
            </a:extLst>
          </p:cNvPr>
          <p:cNvSpPr txBox="1"/>
          <p:nvPr/>
        </p:nvSpPr>
        <p:spPr>
          <a:xfrm>
            <a:off x="12145153" y="2393011"/>
            <a:ext cx="5991446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kumimoji="0" lang="bg-BG" sz="11500" b="1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979C"/>
                </a:solidFill>
                <a:effectLst/>
                <a:uLnTx/>
                <a:uFillTx/>
                <a:latin typeface="Amasis MT Pro Medium" panose="02040604050005020304" pitchFamily="18" charset="0"/>
                <a:ea typeface="+mn-ea"/>
                <a:cs typeface="+mn-cs"/>
              </a:rPr>
              <a:t>ОПИТ С </a:t>
            </a:r>
            <a:endParaRPr lang="bg-BG" sz="2000" dirty="0"/>
          </a:p>
        </p:txBody>
      </p:sp>
      <p:sp>
        <p:nvSpPr>
          <p:cNvPr id="5" name="Текстово поле 4">
            <a:extLst>
              <a:ext uri="{FF2B5EF4-FFF2-40B4-BE49-F238E27FC236}">
                <a16:creationId xmlns:a16="http://schemas.microsoft.com/office/drawing/2014/main" id="{49F15A2C-4703-9ED0-B047-8C329E2EF4D3}"/>
              </a:ext>
            </a:extLst>
          </p:cNvPr>
          <p:cNvSpPr txBox="1"/>
          <p:nvPr/>
        </p:nvSpPr>
        <p:spPr>
          <a:xfrm>
            <a:off x="2420679" y="6644981"/>
            <a:ext cx="7350641" cy="1862048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>
              <a:bevelT w="63500"/>
            </a:sp3d>
          </a:bodyPr>
          <a:lstStyle/>
          <a:p>
            <a:r>
              <a:rPr lang="en-US" sz="11500" b="1" dirty="0">
                <a:ln>
                  <a:solidFill>
                    <a:schemeClr val="tx1"/>
                  </a:solidFill>
                </a:ln>
                <a:solidFill>
                  <a:srgbClr val="00979C"/>
                </a:solidFill>
                <a:latin typeface="Amasis MT Pro Medium" panose="02040604050005020304" pitchFamily="18" charset="0"/>
              </a:rPr>
              <a:t>ARDUINO</a:t>
            </a:r>
            <a:endParaRPr lang="bg-BG" sz="2000" dirty="0"/>
          </a:p>
        </p:txBody>
      </p:sp>
    </p:spTree>
    <p:extLst>
      <p:ext uri="{BB962C8B-B14F-4D97-AF65-F5344CB8AC3E}">
        <p14:creationId xmlns:p14="http://schemas.microsoft.com/office/powerpoint/2010/main" val="407085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7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2" grpId="0" animBg="1"/>
      <p:bldP spid="24" grpId="0" animBg="1"/>
      <p:bldP spid="25" grpId="0" animBg="1"/>
      <p:bldP spid="27" grpId="0" animBg="1"/>
      <p:bldP spid="28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Следа от самолет</Template>
  <TotalTime>1094</TotalTime>
  <Words>953</Words>
  <Application>Microsoft Office PowerPoint</Application>
  <PresentationFormat>Widescreen</PresentationFormat>
  <Paragraphs>192</Paragraphs>
  <Slides>45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Amasis MT Pro Medium</vt:lpstr>
      <vt:lpstr>Aptos</vt:lpstr>
      <vt:lpstr>Aptos Display</vt:lpstr>
      <vt:lpstr>Arial</vt:lpstr>
      <vt:lpstr>Fugaz One</vt:lpstr>
      <vt:lpstr>Times New Roman</vt:lpstr>
      <vt:lpstr>Тема на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Георги Димитров</dc:creator>
  <cp:lastModifiedBy>User</cp:lastModifiedBy>
  <cp:revision>19</cp:revision>
  <dcterms:created xsi:type="dcterms:W3CDTF">2025-02-23T17:05:02Z</dcterms:created>
  <dcterms:modified xsi:type="dcterms:W3CDTF">2025-04-24T15:04:45Z</dcterms:modified>
</cp:coreProperties>
</file>